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4"/>
  </p:sldMasterIdLst>
  <p:notesMasterIdLst>
    <p:notesMasterId r:id="rId47"/>
  </p:notesMasterIdLst>
  <p:handoutMasterIdLst>
    <p:handoutMasterId r:id="rId48"/>
  </p:handoutMasterIdLst>
  <p:sldIdLst>
    <p:sldId id="256" r:id="rId5"/>
    <p:sldId id="364" r:id="rId6"/>
    <p:sldId id="390" r:id="rId7"/>
    <p:sldId id="297" r:id="rId8"/>
    <p:sldId id="378" r:id="rId9"/>
    <p:sldId id="381" r:id="rId10"/>
    <p:sldId id="275" r:id="rId11"/>
    <p:sldId id="391" r:id="rId12"/>
    <p:sldId id="333" r:id="rId13"/>
    <p:sldId id="402" r:id="rId14"/>
    <p:sldId id="309" r:id="rId15"/>
    <p:sldId id="392" r:id="rId16"/>
    <p:sldId id="266" r:id="rId17"/>
    <p:sldId id="393" r:id="rId18"/>
    <p:sldId id="394" r:id="rId19"/>
    <p:sldId id="307" r:id="rId20"/>
    <p:sldId id="395" r:id="rId21"/>
    <p:sldId id="280" r:id="rId22"/>
    <p:sldId id="387" r:id="rId23"/>
    <p:sldId id="399" r:id="rId24"/>
    <p:sldId id="377" r:id="rId25"/>
    <p:sldId id="384" r:id="rId26"/>
    <p:sldId id="380" r:id="rId27"/>
    <p:sldId id="343" r:id="rId28"/>
    <p:sldId id="346" r:id="rId29"/>
    <p:sldId id="345" r:id="rId30"/>
    <p:sldId id="344" r:id="rId31"/>
    <p:sldId id="336" r:id="rId32"/>
    <p:sldId id="337" r:id="rId33"/>
    <p:sldId id="281" r:id="rId34"/>
    <p:sldId id="396" r:id="rId35"/>
    <p:sldId id="397" r:id="rId36"/>
    <p:sldId id="398" r:id="rId37"/>
    <p:sldId id="389" r:id="rId38"/>
    <p:sldId id="403" r:id="rId39"/>
    <p:sldId id="292" r:id="rId40"/>
    <p:sldId id="401" r:id="rId41"/>
    <p:sldId id="322" r:id="rId42"/>
    <p:sldId id="288" r:id="rId43"/>
    <p:sldId id="373" r:id="rId44"/>
    <p:sldId id="366" r:id="rId45"/>
    <p:sldId id="374" r:id="rId46"/>
  </p:sldIdLst>
  <p:sldSz cx="9144000" cy="6858000" type="letter"/>
  <p:notesSz cx="6858000" cy="1819275"/>
  <p:defaultTex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C42871-C38E-9451-719A-A46EE3144DD9}" name="Danielle Byrd" initials="DB" userId="S::dbyrd@tribaltechllc.com::21e0ad69-2b5d-49d9-95d8-132a89bf4fd1" providerId="AD"/>
  <p188:author id="{8AF16DDC-5237-FD00-3334-EA2A7C4DB3DB}" name="Amanda Huckins" initials="AH" userId="S::mandy.huckins_charity.org#ext#@tribaltechllc.onmicrosoft.com::a38c1aec-cd94-45c4-99ea-2e9a1b0d74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Byrd" initials="DB" lastIdx="17" clrIdx="0">
    <p:extLst>
      <p:ext uri="{19B8F6BF-5375-455C-9EA6-DF929625EA0E}">
        <p15:presenceInfo xmlns:p15="http://schemas.microsoft.com/office/powerpoint/2012/main" userId="Danielle Byrd" providerId="None"/>
      </p:ext>
    </p:extLst>
  </p:cmAuthor>
  <p:cmAuthor id="2" name="Jerika Ferguson" initials="JF" lastIdx="9" clrIdx="1">
    <p:extLst>
      <p:ext uri="{19B8F6BF-5375-455C-9EA6-DF929625EA0E}">
        <p15:presenceInfo xmlns:p15="http://schemas.microsoft.com/office/powerpoint/2012/main" userId="S::jerika.ferguson_southerncalcfc.org#ext#@tribaltechllc.com::47360af0-1d33-46ac-a265-22a59c493d4b" providerId="AD"/>
      </p:ext>
    </p:extLst>
  </p:cmAuthor>
  <p:cmAuthor id="3" name="Amanda Huckins" initials="AH" lastIdx="6" clrIdx="2">
    <p:extLst>
      <p:ext uri="{19B8F6BF-5375-455C-9EA6-DF929625EA0E}">
        <p15:presenceInfo xmlns:p15="http://schemas.microsoft.com/office/powerpoint/2012/main" userId="S::mandy.huckins_charity.org#ext#@tribaltechllc365.onmicrosoft.com::0cef2da7-3e26-4d18-87dd-a66001f90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003479"/>
    <a:srgbClr val="AC1A2F"/>
    <a:srgbClr val="208AA3"/>
    <a:srgbClr val="00457E"/>
    <a:srgbClr val="FF810D"/>
    <a:srgbClr val="138BA3"/>
    <a:srgbClr val="F04F79"/>
    <a:srgbClr val="73C262"/>
    <a:srgbClr val="8BE0F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B649F-1A72-B2FB-E579-937BE7B12B65}" v="363" dt="2022-07-06T12:06:39.842"/>
    <p1510:client id="{58814EA7-6417-4F47-970C-3A12B40AFAFB}" v="592" dt="2022-07-07T02:54:01.140"/>
    <p1510:client id="{5C17F284-F774-B082-BA78-680113A10537}" v="227" dt="2022-07-06T15:46:28.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49" autoAdjust="0"/>
  </p:normalViewPr>
  <p:slideViewPr>
    <p:cSldViewPr snapToGrid="0">
      <p:cViewPr varScale="1">
        <p:scale>
          <a:sx n="78" d="100"/>
          <a:sy n="78" d="100"/>
        </p:scale>
        <p:origin x="581" y="62"/>
      </p:cViewPr>
      <p:guideLst>
        <p:guide orient="horz" pos="2160"/>
        <p:guide pos="2880"/>
      </p:guideLst>
    </p:cSldViewPr>
  </p:slideViewPr>
  <p:outlineViewPr>
    <p:cViewPr>
      <p:scale>
        <a:sx n="33" d="100"/>
        <a:sy n="33" d="100"/>
      </p:scale>
      <p:origin x="0" y="-7958"/>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8"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5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E6647-88D0-49CC-AAD8-8762D5F1545C}" type="doc">
      <dgm:prSet loTypeId="urn:microsoft.com/office/officeart/2005/8/layout/hList7" loCatId="list" qsTypeId="urn:microsoft.com/office/officeart/2005/8/quickstyle/simple2" qsCatId="simple" csTypeId="urn:microsoft.com/office/officeart/2005/8/colors/accent0_3" csCatId="mainScheme" phldr="1"/>
      <dgm:spPr/>
    </dgm:pt>
    <dgm:pt modelId="{7FABA13D-FF41-45C0-BCB9-1EAF5F3CE5D0}">
      <dgm:prSet phldrT="[Text]"/>
      <dgm:spPr/>
      <dgm:t>
        <a:bodyPr/>
        <a:lstStyle/>
        <a:p>
          <a:r>
            <a:rPr lang="en-US" dirty="0"/>
            <a:t>Please keep your device on mute.</a:t>
          </a:r>
        </a:p>
      </dgm:t>
    </dgm:pt>
    <dgm:pt modelId="{28F6DBAC-9342-4707-AAA9-1D442C4C1703}" type="parTrans" cxnId="{DACEE2BF-7212-4DCB-B8B4-0072D543D811}">
      <dgm:prSet/>
      <dgm:spPr/>
      <dgm:t>
        <a:bodyPr/>
        <a:lstStyle/>
        <a:p>
          <a:endParaRPr lang="en-US"/>
        </a:p>
      </dgm:t>
    </dgm:pt>
    <dgm:pt modelId="{C5C11B33-62E5-4E23-B149-BF97C89B8AEC}" type="sibTrans" cxnId="{DACEE2BF-7212-4DCB-B8B4-0072D543D811}">
      <dgm:prSet/>
      <dgm:spPr/>
      <dgm:t>
        <a:bodyPr/>
        <a:lstStyle/>
        <a:p>
          <a:endParaRPr lang="en-US"/>
        </a:p>
      </dgm:t>
    </dgm:pt>
    <dgm:pt modelId="{CD1CE4F5-6577-4C77-8629-20BA387076C9}">
      <dgm:prSet phldrT="[Text]"/>
      <dgm:spPr/>
      <dgm:t>
        <a:bodyPr/>
        <a:lstStyle/>
        <a:p>
          <a:r>
            <a:rPr lang="en-US" dirty="0"/>
            <a:t>Closing all applications and windows will optimize your experience. </a:t>
          </a:r>
        </a:p>
      </dgm:t>
    </dgm:pt>
    <dgm:pt modelId="{CD69F3AC-00C7-4A04-A75A-A3DA376DC6F2}" type="parTrans" cxnId="{7CF5D379-B214-4494-8E18-30835764CF18}">
      <dgm:prSet/>
      <dgm:spPr/>
      <dgm:t>
        <a:bodyPr/>
        <a:lstStyle/>
        <a:p>
          <a:endParaRPr lang="en-US"/>
        </a:p>
      </dgm:t>
    </dgm:pt>
    <dgm:pt modelId="{4A28542D-3B22-4FB8-912B-08CAB1A85002}" type="sibTrans" cxnId="{7CF5D379-B214-4494-8E18-30835764CF18}">
      <dgm:prSet/>
      <dgm:spPr/>
      <dgm:t>
        <a:bodyPr/>
        <a:lstStyle/>
        <a:p>
          <a:endParaRPr lang="en-US"/>
        </a:p>
      </dgm:t>
    </dgm:pt>
    <dgm:pt modelId="{9FA9D1EA-BAB2-4F5E-ABF8-28598294B181}">
      <dgm:prSet phldrT="[Text]"/>
      <dgm:spPr/>
      <dgm:t>
        <a:bodyPr/>
        <a:lstStyle/>
        <a:p>
          <a:r>
            <a:rPr lang="en-US" dirty="0"/>
            <a:t>Use the chat to ask questions.  We will track questions and stop after each section for Q&amp;A.</a:t>
          </a:r>
        </a:p>
      </dgm:t>
    </dgm:pt>
    <dgm:pt modelId="{3588F06D-0758-4D65-85DA-604CD855DE96}" type="parTrans" cxnId="{B7B82038-A4F5-424A-AEE1-37A14FE0659C}">
      <dgm:prSet/>
      <dgm:spPr/>
      <dgm:t>
        <a:bodyPr/>
        <a:lstStyle/>
        <a:p>
          <a:endParaRPr lang="en-US"/>
        </a:p>
      </dgm:t>
    </dgm:pt>
    <dgm:pt modelId="{9EA96F58-AAAB-410F-8562-A0FBA530DB15}" type="sibTrans" cxnId="{B7B82038-A4F5-424A-AEE1-37A14FE0659C}">
      <dgm:prSet/>
      <dgm:spPr/>
      <dgm:t>
        <a:bodyPr/>
        <a:lstStyle/>
        <a:p>
          <a:endParaRPr lang="en-US"/>
        </a:p>
      </dgm:t>
    </dgm:pt>
    <dgm:pt modelId="{E7E6E604-7589-42A8-973C-7138EC271E45}">
      <dgm:prSet phldrT="[Text]"/>
      <dgm:spPr/>
      <dgm:t>
        <a:bodyPr/>
        <a:lstStyle/>
        <a:p>
          <a:r>
            <a:rPr lang="en-US" dirty="0"/>
            <a:t>If joining by phone, please disconnect and rejoin if you must take a call. </a:t>
          </a:r>
        </a:p>
      </dgm:t>
    </dgm:pt>
    <dgm:pt modelId="{58A34E93-852E-4D62-987D-D51FC2D3B1B1}" type="parTrans" cxnId="{F088EE26-F902-4C91-8B88-2904B3936169}">
      <dgm:prSet/>
      <dgm:spPr/>
      <dgm:t>
        <a:bodyPr/>
        <a:lstStyle/>
        <a:p>
          <a:endParaRPr lang="en-US"/>
        </a:p>
      </dgm:t>
    </dgm:pt>
    <dgm:pt modelId="{2D8A6D53-1B4E-4EDC-A50E-7CD456AAF809}" type="sibTrans" cxnId="{F088EE26-F902-4C91-8B88-2904B3936169}">
      <dgm:prSet/>
      <dgm:spPr/>
      <dgm:t>
        <a:bodyPr/>
        <a:lstStyle/>
        <a:p>
          <a:endParaRPr lang="en-US"/>
        </a:p>
      </dgm:t>
    </dgm:pt>
    <dgm:pt modelId="{50B1BAA8-2E69-4CF9-A2E2-6BF1E671DF09}" type="pres">
      <dgm:prSet presAssocID="{E37E6647-88D0-49CC-AAD8-8762D5F1545C}" presName="Name0" presStyleCnt="0">
        <dgm:presLayoutVars>
          <dgm:dir/>
          <dgm:resizeHandles val="exact"/>
        </dgm:presLayoutVars>
      </dgm:prSet>
      <dgm:spPr/>
    </dgm:pt>
    <dgm:pt modelId="{09897AE0-548C-4C08-89B2-1A1DB8B27F76}" type="pres">
      <dgm:prSet presAssocID="{E37E6647-88D0-49CC-AAD8-8762D5F1545C}" presName="fgShape" presStyleLbl="fgShp" presStyleIdx="0" presStyleCnt="1" custLinFactNeighborX="2038" custLinFactNeighborY="6828"/>
      <dgm:spPr/>
    </dgm:pt>
    <dgm:pt modelId="{38F17F05-3677-42C9-8EEF-18C2D0CBA4F7}" type="pres">
      <dgm:prSet presAssocID="{E37E6647-88D0-49CC-AAD8-8762D5F1545C}" presName="linComp" presStyleCnt="0"/>
      <dgm:spPr/>
    </dgm:pt>
    <dgm:pt modelId="{D6DA83CD-C198-495B-B11D-9D9D3F040BC1}" type="pres">
      <dgm:prSet presAssocID="{7FABA13D-FF41-45C0-BCB9-1EAF5F3CE5D0}" presName="compNode" presStyleCnt="0"/>
      <dgm:spPr/>
    </dgm:pt>
    <dgm:pt modelId="{94BDE49C-3ECC-47A5-9E4C-66FCF7AAB5B0}" type="pres">
      <dgm:prSet presAssocID="{7FABA13D-FF41-45C0-BCB9-1EAF5F3CE5D0}" presName="bkgdShape" presStyleLbl="node1" presStyleIdx="0" presStyleCnt="4"/>
      <dgm:spPr/>
      <dgm:t>
        <a:bodyPr/>
        <a:lstStyle/>
        <a:p>
          <a:endParaRPr lang="en-US"/>
        </a:p>
      </dgm:t>
    </dgm:pt>
    <dgm:pt modelId="{852596AD-E7B9-4B51-AD1B-E8DE1F1F530C}" type="pres">
      <dgm:prSet presAssocID="{7FABA13D-FF41-45C0-BCB9-1EAF5F3CE5D0}" presName="nodeTx" presStyleLbl="node1" presStyleIdx="0" presStyleCnt="4">
        <dgm:presLayoutVars>
          <dgm:bulletEnabled val="1"/>
        </dgm:presLayoutVars>
      </dgm:prSet>
      <dgm:spPr/>
      <dgm:t>
        <a:bodyPr/>
        <a:lstStyle/>
        <a:p>
          <a:endParaRPr lang="en-US"/>
        </a:p>
      </dgm:t>
    </dgm:pt>
    <dgm:pt modelId="{1D203091-9E53-4FF5-BB98-08C9F3BDD932}" type="pres">
      <dgm:prSet presAssocID="{7FABA13D-FF41-45C0-BCB9-1EAF5F3CE5D0}" presName="invisiNode" presStyleLbl="node1" presStyleIdx="0" presStyleCnt="4"/>
      <dgm:spPr/>
    </dgm:pt>
    <dgm:pt modelId="{D0CCDA0D-46CD-4668-9E99-0384B99FCF00}" type="pres">
      <dgm:prSet presAssocID="{7FABA13D-FF41-45C0-BCB9-1EAF5F3CE5D0}"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extLst/>
    </dgm:pt>
    <dgm:pt modelId="{FECE1904-0588-433D-B15D-DEBF89CBCB57}" type="pres">
      <dgm:prSet presAssocID="{C5C11B33-62E5-4E23-B149-BF97C89B8AEC}" presName="sibTrans" presStyleLbl="sibTrans2D1" presStyleIdx="0" presStyleCnt="0"/>
      <dgm:spPr/>
      <dgm:t>
        <a:bodyPr/>
        <a:lstStyle/>
        <a:p>
          <a:endParaRPr lang="en-US"/>
        </a:p>
      </dgm:t>
    </dgm:pt>
    <dgm:pt modelId="{457321B9-D77F-4CC5-A093-265EDCBB37A5}" type="pres">
      <dgm:prSet presAssocID="{CD1CE4F5-6577-4C77-8629-20BA387076C9}" presName="compNode" presStyleCnt="0"/>
      <dgm:spPr/>
    </dgm:pt>
    <dgm:pt modelId="{BF045A21-F42D-460C-9BD0-D1DA10A226B4}" type="pres">
      <dgm:prSet presAssocID="{CD1CE4F5-6577-4C77-8629-20BA387076C9}" presName="bkgdShape" presStyleLbl="node1" presStyleIdx="1" presStyleCnt="4" custLinFactNeighborY="271"/>
      <dgm:spPr/>
      <dgm:t>
        <a:bodyPr/>
        <a:lstStyle/>
        <a:p>
          <a:endParaRPr lang="en-US"/>
        </a:p>
      </dgm:t>
    </dgm:pt>
    <dgm:pt modelId="{4EC6F791-3463-497D-BD65-C5C9D8F24103}" type="pres">
      <dgm:prSet presAssocID="{CD1CE4F5-6577-4C77-8629-20BA387076C9}" presName="nodeTx" presStyleLbl="node1" presStyleIdx="1" presStyleCnt="4">
        <dgm:presLayoutVars>
          <dgm:bulletEnabled val="1"/>
        </dgm:presLayoutVars>
      </dgm:prSet>
      <dgm:spPr/>
      <dgm:t>
        <a:bodyPr/>
        <a:lstStyle/>
        <a:p>
          <a:endParaRPr lang="en-US"/>
        </a:p>
      </dgm:t>
    </dgm:pt>
    <dgm:pt modelId="{E196D857-3255-4CB2-8D3C-F7789A41FA4E}" type="pres">
      <dgm:prSet presAssocID="{CD1CE4F5-6577-4C77-8629-20BA387076C9}" presName="invisiNode" presStyleLbl="node1" presStyleIdx="1" presStyleCnt="4"/>
      <dgm:spPr/>
    </dgm:pt>
    <dgm:pt modelId="{161D0B8B-AF62-41E1-9C5F-709387BD0036}" type="pres">
      <dgm:prSet presAssocID="{CD1CE4F5-6577-4C77-8629-20BA387076C9}"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dgm:pt>
    <dgm:pt modelId="{C4372887-A3D9-424E-AE15-7D20AA5C412D}" type="pres">
      <dgm:prSet presAssocID="{4A28542D-3B22-4FB8-912B-08CAB1A85002}" presName="sibTrans" presStyleLbl="sibTrans2D1" presStyleIdx="0" presStyleCnt="0"/>
      <dgm:spPr/>
      <dgm:t>
        <a:bodyPr/>
        <a:lstStyle/>
        <a:p>
          <a:endParaRPr lang="en-US"/>
        </a:p>
      </dgm:t>
    </dgm:pt>
    <dgm:pt modelId="{89314322-AE1B-4A3A-B427-09D56160F19C}" type="pres">
      <dgm:prSet presAssocID="{9FA9D1EA-BAB2-4F5E-ABF8-28598294B181}" presName="compNode" presStyleCnt="0"/>
      <dgm:spPr/>
    </dgm:pt>
    <dgm:pt modelId="{90A2177B-8053-4D95-AAA6-320CF6EB605A}" type="pres">
      <dgm:prSet presAssocID="{9FA9D1EA-BAB2-4F5E-ABF8-28598294B181}" presName="bkgdShape" presStyleLbl="node1" presStyleIdx="2" presStyleCnt="4"/>
      <dgm:spPr/>
      <dgm:t>
        <a:bodyPr/>
        <a:lstStyle/>
        <a:p>
          <a:endParaRPr lang="en-US"/>
        </a:p>
      </dgm:t>
    </dgm:pt>
    <dgm:pt modelId="{71F42FC9-329F-42E7-A83C-C7BBABF0A7BE}" type="pres">
      <dgm:prSet presAssocID="{9FA9D1EA-BAB2-4F5E-ABF8-28598294B181}" presName="nodeTx" presStyleLbl="node1" presStyleIdx="2" presStyleCnt="4">
        <dgm:presLayoutVars>
          <dgm:bulletEnabled val="1"/>
        </dgm:presLayoutVars>
      </dgm:prSet>
      <dgm:spPr/>
      <dgm:t>
        <a:bodyPr/>
        <a:lstStyle/>
        <a:p>
          <a:endParaRPr lang="en-US"/>
        </a:p>
      </dgm:t>
    </dgm:pt>
    <dgm:pt modelId="{506AB1E6-EF2A-4B82-BD8D-75E9482A5AE3}" type="pres">
      <dgm:prSet presAssocID="{9FA9D1EA-BAB2-4F5E-ABF8-28598294B181}" presName="invisiNode" presStyleLbl="node1" presStyleIdx="2" presStyleCnt="4"/>
      <dgm:spPr/>
    </dgm:pt>
    <dgm:pt modelId="{4C050C9E-5969-4562-82B9-1985CDD657B1}" type="pres">
      <dgm:prSet presAssocID="{9FA9D1EA-BAB2-4F5E-ABF8-28598294B181}" presName="imagNod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dgm:pt>
    <dgm:pt modelId="{4D94AD81-AE5F-496B-8446-EBA75F057DDF}" type="pres">
      <dgm:prSet presAssocID="{9EA96F58-AAAB-410F-8562-A0FBA530DB15}" presName="sibTrans" presStyleLbl="sibTrans2D1" presStyleIdx="0" presStyleCnt="0"/>
      <dgm:spPr/>
      <dgm:t>
        <a:bodyPr/>
        <a:lstStyle/>
        <a:p>
          <a:endParaRPr lang="en-US"/>
        </a:p>
      </dgm:t>
    </dgm:pt>
    <dgm:pt modelId="{D5D53DC0-3055-40DE-9E9C-FD2BF094980C}" type="pres">
      <dgm:prSet presAssocID="{E7E6E604-7589-42A8-973C-7138EC271E45}" presName="compNode" presStyleCnt="0"/>
      <dgm:spPr/>
    </dgm:pt>
    <dgm:pt modelId="{68B79A9C-4168-40E7-8A3C-1F29A1720CC5}" type="pres">
      <dgm:prSet presAssocID="{E7E6E604-7589-42A8-973C-7138EC271E45}" presName="bkgdShape" presStyleLbl="node1" presStyleIdx="3" presStyleCnt="4"/>
      <dgm:spPr/>
      <dgm:t>
        <a:bodyPr/>
        <a:lstStyle/>
        <a:p>
          <a:endParaRPr lang="en-US"/>
        </a:p>
      </dgm:t>
    </dgm:pt>
    <dgm:pt modelId="{60ED9279-67D8-4EC3-9FEA-0B887C8FE64D}" type="pres">
      <dgm:prSet presAssocID="{E7E6E604-7589-42A8-973C-7138EC271E45}" presName="nodeTx" presStyleLbl="node1" presStyleIdx="3" presStyleCnt="4">
        <dgm:presLayoutVars>
          <dgm:bulletEnabled val="1"/>
        </dgm:presLayoutVars>
      </dgm:prSet>
      <dgm:spPr/>
      <dgm:t>
        <a:bodyPr/>
        <a:lstStyle/>
        <a:p>
          <a:endParaRPr lang="en-US"/>
        </a:p>
      </dgm:t>
    </dgm:pt>
    <dgm:pt modelId="{CCCFAA85-2BD7-4DE4-A23F-10C711F745E6}" type="pres">
      <dgm:prSet presAssocID="{E7E6E604-7589-42A8-973C-7138EC271E45}" presName="invisiNode" presStyleLbl="node1" presStyleIdx="3" presStyleCnt="4"/>
      <dgm:spPr/>
    </dgm:pt>
    <dgm:pt modelId="{C279AAFD-EFCC-49E9-97E8-DE1E4383B79B}" type="pres">
      <dgm:prSet presAssocID="{E7E6E604-7589-42A8-973C-7138EC271E4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extLst/>
    </dgm:pt>
  </dgm:ptLst>
  <dgm:cxnLst>
    <dgm:cxn modelId="{F088EE26-F902-4C91-8B88-2904B3936169}" srcId="{E37E6647-88D0-49CC-AAD8-8762D5F1545C}" destId="{E7E6E604-7589-42A8-973C-7138EC271E45}" srcOrd="3" destOrd="0" parTransId="{58A34E93-852E-4D62-987D-D51FC2D3B1B1}" sibTransId="{2D8A6D53-1B4E-4EDC-A50E-7CD456AAF809}"/>
    <dgm:cxn modelId="{0864B3F7-1A90-45BA-9891-054AB73EE234}" type="presOf" srcId="{CD1CE4F5-6577-4C77-8629-20BA387076C9}" destId="{4EC6F791-3463-497D-BD65-C5C9D8F24103}" srcOrd="1" destOrd="0" presId="urn:microsoft.com/office/officeart/2005/8/layout/hList7"/>
    <dgm:cxn modelId="{F4A31947-7893-447B-A066-1911221F9FC4}" type="presOf" srcId="{E37E6647-88D0-49CC-AAD8-8762D5F1545C}" destId="{50B1BAA8-2E69-4CF9-A2E2-6BF1E671DF09}" srcOrd="0" destOrd="0" presId="urn:microsoft.com/office/officeart/2005/8/layout/hList7"/>
    <dgm:cxn modelId="{88BA570D-90AC-4C18-983F-AAF3C7CABC32}" type="presOf" srcId="{7FABA13D-FF41-45C0-BCB9-1EAF5F3CE5D0}" destId="{852596AD-E7B9-4B51-AD1B-E8DE1F1F530C}" srcOrd="1" destOrd="0" presId="urn:microsoft.com/office/officeart/2005/8/layout/hList7"/>
    <dgm:cxn modelId="{248CC458-2535-4D5C-B22D-17B21C53E995}" type="presOf" srcId="{4A28542D-3B22-4FB8-912B-08CAB1A85002}" destId="{C4372887-A3D9-424E-AE15-7D20AA5C412D}" srcOrd="0" destOrd="0" presId="urn:microsoft.com/office/officeart/2005/8/layout/hList7"/>
    <dgm:cxn modelId="{53EE7710-7F3E-460D-A75B-DB7303D4D5AA}" type="presOf" srcId="{9EA96F58-AAAB-410F-8562-A0FBA530DB15}" destId="{4D94AD81-AE5F-496B-8446-EBA75F057DDF}" srcOrd="0" destOrd="0" presId="urn:microsoft.com/office/officeart/2005/8/layout/hList7"/>
    <dgm:cxn modelId="{39B31292-C0F4-427E-92F2-425F2B514BA0}" type="presOf" srcId="{7FABA13D-FF41-45C0-BCB9-1EAF5F3CE5D0}" destId="{94BDE49C-3ECC-47A5-9E4C-66FCF7AAB5B0}" srcOrd="0" destOrd="0" presId="urn:microsoft.com/office/officeart/2005/8/layout/hList7"/>
    <dgm:cxn modelId="{ECAA03D8-28F9-4FEF-AF22-C7DE70A1F95A}" type="presOf" srcId="{E7E6E604-7589-42A8-973C-7138EC271E45}" destId="{68B79A9C-4168-40E7-8A3C-1F29A1720CC5}" srcOrd="0" destOrd="0" presId="urn:microsoft.com/office/officeart/2005/8/layout/hList7"/>
    <dgm:cxn modelId="{7CF5D379-B214-4494-8E18-30835764CF18}" srcId="{E37E6647-88D0-49CC-AAD8-8762D5F1545C}" destId="{CD1CE4F5-6577-4C77-8629-20BA387076C9}" srcOrd="1" destOrd="0" parTransId="{CD69F3AC-00C7-4A04-A75A-A3DA376DC6F2}" sibTransId="{4A28542D-3B22-4FB8-912B-08CAB1A85002}"/>
    <dgm:cxn modelId="{13BB7DA4-3129-497A-9718-F1AFE9AF4C04}" type="presOf" srcId="{9FA9D1EA-BAB2-4F5E-ABF8-28598294B181}" destId="{71F42FC9-329F-42E7-A83C-C7BBABF0A7BE}" srcOrd="1" destOrd="0" presId="urn:microsoft.com/office/officeart/2005/8/layout/hList7"/>
    <dgm:cxn modelId="{F5BEE4BE-FDB2-4427-BF19-F6DCCAC340E5}" type="presOf" srcId="{CD1CE4F5-6577-4C77-8629-20BA387076C9}" destId="{BF045A21-F42D-460C-9BD0-D1DA10A226B4}" srcOrd="0" destOrd="0" presId="urn:microsoft.com/office/officeart/2005/8/layout/hList7"/>
    <dgm:cxn modelId="{DACEE2BF-7212-4DCB-B8B4-0072D543D811}" srcId="{E37E6647-88D0-49CC-AAD8-8762D5F1545C}" destId="{7FABA13D-FF41-45C0-BCB9-1EAF5F3CE5D0}" srcOrd="0" destOrd="0" parTransId="{28F6DBAC-9342-4707-AAA9-1D442C4C1703}" sibTransId="{C5C11B33-62E5-4E23-B149-BF97C89B8AEC}"/>
    <dgm:cxn modelId="{7498EC9D-8E14-47F7-8599-590836CDF378}" type="presOf" srcId="{C5C11B33-62E5-4E23-B149-BF97C89B8AEC}" destId="{FECE1904-0588-433D-B15D-DEBF89CBCB57}" srcOrd="0" destOrd="0" presId="urn:microsoft.com/office/officeart/2005/8/layout/hList7"/>
    <dgm:cxn modelId="{A535E95E-5B7B-4E50-8039-E2DCCFF302C5}" type="presOf" srcId="{E7E6E604-7589-42A8-973C-7138EC271E45}" destId="{60ED9279-67D8-4EC3-9FEA-0B887C8FE64D}" srcOrd="1" destOrd="0" presId="urn:microsoft.com/office/officeart/2005/8/layout/hList7"/>
    <dgm:cxn modelId="{77C6F5BA-90E5-47E1-9BB8-2529B2FAD603}" type="presOf" srcId="{9FA9D1EA-BAB2-4F5E-ABF8-28598294B181}" destId="{90A2177B-8053-4D95-AAA6-320CF6EB605A}" srcOrd="0" destOrd="0" presId="urn:microsoft.com/office/officeart/2005/8/layout/hList7"/>
    <dgm:cxn modelId="{B7B82038-A4F5-424A-AEE1-37A14FE0659C}" srcId="{E37E6647-88D0-49CC-AAD8-8762D5F1545C}" destId="{9FA9D1EA-BAB2-4F5E-ABF8-28598294B181}" srcOrd="2" destOrd="0" parTransId="{3588F06D-0758-4D65-85DA-604CD855DE96}" sibTransId="{9EA96F58-AAAB-410F-8562-A0FBA530DB15}"/>
    <dgm:cxn modelId="{BFE0890C-0235-468E-AF67-AA5E789389CF}" type="presParOf" srcId="{50B1BAA8-2E69-4CF9-A2E2-6BF1E671DF09}" destId="{09897AE0-548C-4C08-89B2-1A1DB8B27F76}" srcOrd="0" destOrd="0" presId="urn:microsoft.com/office/officeart/2005/8/layout/hList7"/>
    <dgm:cxn modelId="{85AAC822-576F-4624-A8E1-E9E39069C631}" type="presParOf" srcId="{50B1BAA8-2E69-4CF9-A2E2-6BF1E671DF09}" destId="{38F17F05-3677-42C9-8EEF-18C2D0CBA4F7}" srcOrd="1" destOrd="0" presId="urn:microsoft.com/office/officeart/2005/8/layout/hList7"/>
    <dgm:cxn modelId="{34D0D19C-AD77-41D6-A902-67AB658F0888}" type="presParOf" srcId="{38F17F05-3677-42C9-8EEF-18C2D0CBA4F7}" destId="{D6DA83CD-C198-495B-B11D-9D9D3F040BC1}" srcOrd="0" destOrd="0" presId="urn:microsoft.com/office/officeart/2005/8/layout/hList7"/>
    <dgm:cxn modelId="{94F7D6E1-57ED-4536-8680-30987A0339D8}" type="presParOf" srcId="{D6DA83CD-C198-495B-B11D-9D9D3F040BC1}" destId="{94BDE49C-3ECC-47A5-9E4C-66FCF7AAB5B0}" srcOrd="0" destOrd="0" presId="urn:microsoft.com/office/officeart/2005/8/layout/hList7"/>
    <dgm:cxn modelId="{3B525F5F-AFA3-462B-8279-E1878577EE13}" type="presParOf" srcId="{D6DA83CD-C198-495B-B11D-9D9D3F040BC1}" destId="{852596AD-E7B9-4B51-AD1B-E8DE1F1F530C}" srcOrd="1" destOrd="0" presId="urn:microsoft.com/office/officeart/2005/8/layout/hList7"/>
    <dgm:cxn modelId="{89A388DD-E6FF-43E6-B250-179C655391B8}" type="presParOf" srcId="{D6DA83CD-C198-495B-B11D-9D9D3F040BC1}" destId="{1D203091-9E53-4FF5-BB98-08C9F3BDD932}" srcOrd="2" destOrd="0" presId="urn:microsoft.com/office/officeart/2005/8/layout/hList7"/>
    <dgm:cxn modelId="{3616BE49-56D3-4A6A-92F2-B132F86C4D5F}" type="presParOf" srcId="{D6DA83CD-C198-495B-B11D-9D9D3F040BC1}" destId="{D0CCDA0D-46CD-4668-9E99-0384B99FCF00}" srcOrd="3" destOrd="0" presId="urn:microsoft.com/office/officeart/2005/8/layout/hList7"/>
    <dgm:cxn modelId="{CCCF61D6-1797-4B2C-A348-163FAC072C0D}" type="presParOf" srcId="{38F17F05-3677-42C9-8EEF-18C2D0CBA4F7}" destId="{FECE1904-0588-433D-B15D-DEBF89CBCB57}" srcOrd="1" destOrd="0" presId="urn:microsoft.com/office/officeart/2005/8/layout/hList7"/>
    <dgm:cxn modelId="{F62F36E5-412B-4A99-A54D-C88611E9830C}" type="presParOf" srcId="{38F17F05-3677-42C9-8EEF-18C2D0CBA4F7}" destId="{457321B9-D77F-4CC5-A093-265EDCBB37A5}" srcOrd="2" destOrd="0" presId="urn:microsoft.com/office/officeart/2005/8/layout/hList7"/>
    <dgm:cxn modelId="{166C0301-F66B-4EBB-BA6E-B473C4F4A6A0}" type="presParOf" srcId="{457321B9-D77F-4CC5-A093-265EDCBB37A5}" destId="{BF045A21-F42D-460C-9BD0-D1DA10A226B4}" srcOrd="0" destOrd="0" presId="urn:microsoft.com/office/officeart/2005/8/layout/hList7"/>
    <dgm:cxn modelId="{F4B32331-FD24-4417-92EA-945C699D8FE2}" type="presParOf" srcId="{457321B9-D77F-4CC5-A093-265EDCBB37A5}" destId="{4EC6F791-3463-497D-BD65-C5C9D8F24103}" srcOrd="1" destOrd="0" presId="urn:microsoft.com/office/officeart/2005/8/layout/hList7"/>
    <dgm:cxn modelId="{89AE7A2B-384F-457E-BFBC-428505CF0B56}" type="presParOf" srcId="{457321B9-D77F-4CC5-A093-265EDCBB37A5}" destId="{E196D857-3255-4CB2-8D3C-F7789A41FA4E}" srcOrd="2" destOrd="0" presId="urn:microsoft.com/office/officeart/2005/8/layout/hList7"/>
    <dgm:cxn modelId="{6520A4D7-65E5-44B4-A520-73F9160FCA14}" type="presParOf" srcId="{457321B9-D77F-4CC5-A093-265EDCBB37A5}" destId="{161D0B8B-AF62-41E1-9C5F-709387BD0036}" srcOrd="3" destOrd="0" presId="urn:microsoft.com/office/officeart/2005/8/layout/hList7"/>
    <dgm:cxn modelId="{5FF40313-DBEC-4FE1-867A-3E7FD859C659}" type="presParOf" srcId="{38F17F05-3677-42C9-8EEF-18C2D0CBA4F7}" destId="{C4372887-A3D9-424E-AE15-7D20AA5C412D}" srcOrd="3" destOrd="0" presId="urn:microsoft.com/office/officeart/2005/8/layout/hList7"/>
    <dgm:cxn modelId="{BEFE2604-0A49-4991-9C72-44CED0F76AB1}" type="presParOf" srcId="{38F17F05-3677-42C9-8EEF-18C2D0CBA4F7}" destId="{89314322-AE1B-4A3A-B427-09D56160F19C}" srcOrd="4" destOrd="0" presId="urn:microsoft.com/office/officeart/2005/8/layout/hList7"/>
    <dgm:cxn modelId="{01E1327F-63EC-4BC3-B69B-F9C5CA3E8A59}" type="presParOf" srcId="{89314322-AE1B-4A3A-B427-09D56160F19C}" destId="{90A2177B-8053-4D95-AAA6-320CF6EB605A}" srcOrd="0" destOrd="0" presId="urn:microsoft.com/office/officeart/2005/8/layout/hList7"/>
    <dgm:cxn modelId="{CD77A6AC-2A2B-419D-A819-F1C30BB98C93}" type="presParOf" srcId="{89314322-AE1B-4A3A-B427-09D56160F19C}" destId="{71F42FC9-329F-42E7-A83C-C7BBABF0A7BE}" srcOrd="1" destOrd="0" presId="urn:microsoft.com/office/officeart/2005/8/layout/hList7"/>
    <dgm:cxn modelId="{C83F67EF-E33F-466D-B1C1-9D9F6316F752}" type="presParOf" srcId="{89314322-AE1B-4A3A-B427-09D56160F19C}" destId="{506AB1E6-EF2A-4B82-BD8D-75E9482A5AE3}" srcOrd="2" destOrd="0" presId="urn:microsoft.com/office/officeart/2005/8/layout/hList7"/>
    <dgm:cxn modelId="{C91CCE5B-DE31-47F2-AEB9-2C58E29E14B0}" type="presParOf" srcId="{89314322-AE1B-4A3A-B427-09D56160F19C}" destId="{4C050C9E-5969-4562-82B9-1985CDD657B1}" srcOrd="3" destOrd="0" presId="urn:microsoft.com/office/officeart/2005/8/layout/hList7"/>
    <dgm:cxn modelId="{AE5840B7-29CB-469C-8B48-2BC31B5761BF}" type="presParOf" srcId="{38F17F05-3677-42C9-8EEF-18C2D0CBA4F7}" destId="{4D94AD81-AE5F-496B-8446-EBA75F057DDF}" srcOrd="5" destOrd="0" presId="urn:microsoft.com/office/officeart/2005/8/layout/hList7"/>
    <dgm:cxn modelId="{262F930D-43A8-41E2-B00C-54933F9FAE76}" type="presParOf" srcId="{38F17F05-3677-42C9-8EEF-18C2D0CBA4F7}" destId="{D5D53DC0-3055-40DE-9E9C-FD2BF094980C}" srcOrd="6" destOrd="0" presId="urn:microsoft.com/office/officeart/2005/8/layout/hList7"/>
    <dgm:cxn modelId="{EBD33D7D-2E7E-4410-8E6B-434581DC1A43}" type="presParOf" srcId="{D5D53DC0-3055-40DE-9E9C-FD2BF094980C}" destId="{68B79A9C-4168-40E7-8A3C-1F29A1720CC5}" srcOrd="0" destOrd="0" presId="urn:microsoft.com/office/officeart/2005/8/layout/hList7"/>
    <dgm:cxn modelId="{382EA3EE-5F63-44A1-9FFC-1D7D1BE3E5BA}" type="presParOf" srcId="{D5D53DC0-3055-40DE-9E9C-FD2BF094980C}" destId="{60ED9279-67D8-4EC3-9FEA-0B887C8FE64D}" srcOrd="1" destOrd="0" presId="urn:microsoft.com/office/officeart/2005/8/layout/hList7"/>
    <dgm:cxn modelId="{95F2E385-B7AF-4B86-8E61-0A026370DC40}" type="presParOf" srcId="{D5D53DC0-3055-40DE-9E9C-FD2BF094980C}" destId="{CCCFAA85-2BD7-4DE4-A23F-10C711F745E6}" srcOrd="2" destOrd="0" presId="urn:microsoft.com/office/officeart/2005/8/layout/hList7"/>
    <dgm:cxn modelId="{96F411F9-7953-4190-A66C-E8A953CC18E8}" type="presParOf" srcId="{D5D53DC0-3055-40DE-9E9C-FD2BF094980C}" destId="{C279AAFD-EFCC-49E9-97E8-DE1E4383B79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86BB9-F687-4479-B360-4A199CA1BA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8EF9F7C-F1AE-4F3A-A471-29B88DE28F49}">
      <dgm:prSet phldrT="[Text]"/>
      <dgm:spPr/>
      <dgm:t>
        <a:bodyPr/>
        <a:lstStyle/>
        <a:p>
          <a:pPr rtl="0"/>
          <a:r>
            <a:rPr lang="en-US" dirty="0">
              <a:latin typeface="Calibri" panose="020F0502020204030204"/>
            </a:rPr>
            <a:t>Additional Tasks</a:t>
          </a:r>
          <a:endParaRPr lang="en-US" dirty="0"/>
        </a:p>
      </dgm:t>
    </dgm:pt>
    <dgm:pt modelId="{17DE7954-62C4-4163-9E4A-7DD2948B918A}" type="parTrans" cxnId="{559B5CB4-B992-4C86-8A11-FCA7B8424806}">
      <dgm:prSet/>
      <dgm:spPr/>
      <dgm:t>
        <a:bodyPr/>
        <a:lstStyle/>
        <a:p>
          <a:endParaRPr lang="en-US"/>
        </a:p>
      </dgm:t>
    </dgm:pt>
    <dgm:pt modelId="{10EF3C98-FE3A-4A33-A5A2-752E51C638D1}" type="sibTrans" cxnId="{559B5CB4-B992-4C86-8A11-FCA7B8424806}">
      <dgm:prSet/>
      <dgm:spPr/>
      <dgm:t>
        <a:bodyPr/>
        <a:lstStyle/>
        <a:p>
          <a:endParaRPr lang="en-US"/>
        </a:p>
      </dgm:t>
    </dgm:pt>
    <dgm:pt modelId="{F288F45E-63ED-46BB-92E9-5DB1ED908B34}">
      <dgm:prSet phldrT="[Text]"/>
      <dgm:spPr/>
      <dgm:t>
        <a:bodyPr/>
        <a:lstStyle/>
        <a:p>
          <a:r>
            <a:rPr lang="en-US" dirty="0"/>
            <a:t>Promote</a:t>
          </a:r>
        </a:p>
      </dgm:t>
    </dgm:pt>
    <dgm:pt modelId="{45A0B8B9-7F44-4802-A29A-C65A9A58BA90}" type="parTrans" cxnId="{0A2CB305-8C84-428C-88F1-287BE3369E7A}">
      <dgm:prSet/>
      <dgm:spPr/>
      <dgm:t>
        <a:bodyPr/>
        <a:lstStyle/>
        <a:p>
          <a:endParaRPr lang="en-US"/>
        </a:p>
      </dgm:t>
    </dgm:pt>
    <dgm:pt modelId="{2E0E1853-22B1-4F26-907E-B5884F8A33F2}" type="sibTrans" cxnId="{0A2CB305-8C84-428C-88F1-287BE3369E7A}">
      <dgm:prSet/>
      <dgm:spPr/>
      <dgm:t>
        <a:bodyPr/>
        <a:lstStyle/>
        <a:p>
          <a:endParaRPr lang="en-US"/>
        </a:p>
      </dgm:t>
    </dgm:pt>
    <dgm:pt modelId="{383B9DFA-79A4-49E0-878F-6DCDD3E8A64D}">
      <dgm:prSet phldrT="[Text]"/>
      <dgm:spPr/>
      <dgm:t>
        <a:bodyPr/>
        <a:lstStyle/>
        <a:p>
          <a:r>
            <a:rPr lang="en-US" dirty="0"/>
            <a:t> CFC Event</a:t>
          </a:r>
        </a:p>
      </dgm:t>
    </dgm:pt>
    <dgm:pt modelId="{B8EA885A-8F7F-4FA3-9B46-A0CDA8D9562A}" type="parTrans" cxnId="{518E0A22-8E59-43A7-BD8D-20A48BA13A03}">
      <dgm:prSet/>
      <dgm:spPr/>
      <dgm:t>
        <a:bodyPr/>
        <a:lstStyle/>
        <a:p>
          <a:endParaRPr lang="en-US"/>
        </a:p>
      </dgm:t>
    </dgm:pt>
    <dgm:pt modelId="{8E90619A-E3E9-4E05-94B5-3F4B59FCE9D9}" type="sibTrans" cxnId="{518E0A22-8E59-43A7-BD8D-20A48BA13A03}">
      <dgm:prSet/>
      <dgm:spPr/>
      <dgm:t>
        <a:bodyPr/>
        <a:lstStyle/>
        <a:p>
          <a:endParaRPr lang="en-US"/>
        </a:p>
      </dgm:t>
    </dgm:pt>
    <dgm:pt modelId="{DC979DB2-00FA-46F1-8F7F-D4651753108D}">
      <dgm:prSet phldrT="[Text]"/>
      <dgm:spPr/>
      <dgm:t>
        <a:bodyPr/>
        <a:lstStyle/>
        <a:p>
          <a:pPr rtl="0"/>
          <a:r>
            <a:rPr lang="en-US" dirty="0">
              <a:latin typeface="Calibri" panose="020F0502020204030204"/>
            </a:rPr>
            <a:t> Campaign</a:t>
          </a:r>
          <a:r>
            <a:rPr lang="en-US" dirty="0"/>
            <a:t> Closeout</a:t>
          </a:r>
        </a:p>
      </dgm:t>
    </dgm:pt>
    <dgm:pt modelId="{B658340D-9DF1-4359-9924-C8CBB9A04423}" type="parTrans" cxnId="{66DE5C2E-EBCB-49A6-A28C-30D53BAB6CA4}">
      <dgm:prSet/>
      <dgm:spPr/>
      <dgm:t>
        <a:bodyPr/>
        <a:lstStyle/>
        <a:p>
          <a:endParaRPr lang="en-US"/>
        </a:p>
      </dgm:t>
    </dgm:pt>
    <dgm:pt modelId="{FBD4B999-564A-4F58-866D-2AE38B30F259}" type="sibTrans" cxnId="{66DE5C2E-EBCB-49A6-A28C-30D53BAB6CA4}">
      <dgm:prSet/>
      <dgm:spPr/>
      <dgm:t>
        <a:bodyPr/>
        <a:lstStyle/>
        <a:p>
          <a:endParaRPr lang="en-US"/>
        </a:p>
      </dgm:t>
    </dgm:pt>
    <dgm:pt modelId="{D03EE507-DEF5-4F66-A101-33DB0FAE8E69}">
      <dgm:prSet phldrT="[Text]"/>
      <dgm:spPr/>
      <dgm:t>
        <a:bodyPr/>
        <a:lstStyle/>
        <a:p>
          <a:r>
            <a:rPr lang="en-US" dirty="0"/>
            <a:t>Submit pledges</a:t>
          </a:r>
        </a:p>
      </dgm:t>
    </dgm:pt>
    <dgm:pt modelId="{37B7F06A-7DB8-4AEE-920C-242E69D722DD}" type="parTrans" cxnId="{657D5DE7-9465-4D1C-9A19-FE1F583941C3}">
      <dgm:prSet/>
      <dgm:spPr/>
      <dgm:t>
        <a:bodyPr/>
        <a:lstStyle/>
        <a:p>
          <a:endParaRPr lang="en-US"/>
        </a:p>
      </dgm:t>
    </dgm:pt>
    <dgm:pt modelId="{CE91FC08-CCC4-4A83-BFD8-B522697AA98E}" type="sibTrans" cxnId="{657D5DE7-9465-4D1C-9A19-FE1F583941C3}">
      <dgm:prSet/>
      <dgm:spPr/>
      <dgm:t>
        <a:bodyPr/>
        <a:lstStyle/>
        <a:p>
          <a:endParaRPr lang="en-US"/>
        </a:p>
      </dgm:t>
    </dgm:pt>
    <dgm:pt modelId="{377F8ACA-C51F-4DCC-85D2-AB581DD6B906}" type="pres">
      <dgm:prSet presAssocID="{3E086BB9-F687-4479-B360-4A199CA1BA48}" presName="hierChild1" presStyleCnt="0">
        <dgm:presLayoutVars>
          <dgm:orgChart val="1"/>
          <dgm:chPref val="1"/>
          <dgm:dir/>
          <dgm:animOne val="branch"/>
          <dgm:animLvl val="lvl"/>
          <dgm:resizeHandles/>
        </dgm:presLayoutVars>
      </dgm:prSet>
      <dgm:spPr/>
      <dgm:t>
        <a:bodyPr/>
        <a:lstStyle/>
        <a:p>
          <a:endParaRPr lang="en-US"/>
        </a:p>
      </dgm:t>
    </dgm:pt>
    <dgm:pt modelId="{CC5D9464-C283-410D-BC12-B257BC16B9FE}" type="pres">
      <dgm:prSet presAssocID="{A8EF9F7C-F1AE-4F3A-A471-29B88DE28F49}" presName="hierRoot1" presStyleCnt="0">
        <dgm:presLayoutVars>
          <dgm:hierBranch val="init"/>
        </dgm:presLayoutVars>
      </dgm:prSet>
      <dgm:spPr/>
    </dgm:pt>
    <dgm:pt modelId="{7385E5C8-6661-447E-A724-3B70D8236FC9}" type="pres">
      <dgm:prSet presAssocID="{A8EF9F7C-F1AE-4F3A-A471-29B88DE28F49}" presName="rootComposite1" presStyleCnt="0"/>
      <dgm:spPr/>
    </dgm:pt>
    <dgm:pt modelId="{01F1238F-92EB-45F2-849F-39FE7394EE69}" type="pres">
      <dgm:prSet presAssocID="{A8EF9F7C-F1AE-4F3A-A471-29B88DE28F49}" presName="rootText1" presStyleLbl="node0" presStyleIdx="0" presStyleCnt="1" custScaleX="330990">
        <dgm:presLayoutVars>
          <dgm:chPref val="3"/>
        </dgm:presLayoutVars>
      </dgm:prSet>
      <dgm:spPr/>
      <dgm:t>
        <a:bodyPr/>
        <a:lstStyle/>
        <a:p>
          <a:endParaRPr lang="en-US"/>
        </a:p>
      </dgm:t>
    </dgm:pt>
    <dgm:pt modelId="{6A635435-D452-4847-BEF4-F9DA819CA5C9}" type="pres">
      <dgm:prSet presAssocID="{A8EF9F7C-F1AE-4F3A-A471-29B88DE28F49}" presName="rootConnector1" presStyleLbl="node1" presStyleIdx="0" presStyleCnt="0"/>
      <dgm:spPr/>
      <dgm:t>
        <a:bodyPr/>
        <a:lstStyle/>
        <a:p>
          <a:endParaRPr lang="en-US"/>
        </a:p>
      </dgm:t>
    </dgm:pt>
    <dgm:pt modelId="{484A2CFC-9149-4C91-B248-4330134365E7}" type="pres">
      <dgm:prSet presAssocID="{A8EF9F7C-F1AE-4F3A-A471-29B88DE28F49}" presName="hierChild2" presStyleCnt="0"/>
      <dgm:spPr/>
    </dgm:pt>
    <dgm:pt modelId="{00E8E2DE-C132-424A-AB59-312DE3A8230E}" type="pres">
      <dgm:prSet presAssocID="{45A0B8B9-7F44-4802-A29A-C65A9A58BA90}" presName="Name37" presStyleLbl="parChTrans1D2" presStyleIdx="0" presStyleCnt="4"/>
      <dgm:spPr/>
      <dgm:t>
        <a:bodyPr/>
        <a:lstStyle/>
        <a:p>
          <a:endParaRPr lang="en-US"/>
        </a:p>
      </dgm:t>
    </dgm:pt>
    <dgm:pt modelId="{64C096C2-29B2-4B5B-80BB-8C62A63100D5}" type="pres">
      <dgm:prSet presAssocID="{F288F45E-63ED-46BB-92E9-5DB1ED908B34}" presName="hierRoot2" presStyleCnt="0">
        <dgm:presLayoutVars>
          <dgm:hierBranch val="init"/>
        </dgm:presLayoutVars>
      </dgm:prSet>
      <dgm:spPr/>
    </dgm:pt>
    <dgm:pt modelId="{3C65FAED-A8DC-4BBE-BD5A-0682B818902D}" type="pres">
      <dgm:prSet presAssocID="{F288F45E-63ED-46BB-92E9-5DB1ED908B34}" presName="rootComposite" presStyleCnt="0"/>
      <dgm:spPr/>
    </dgm:pt>
    <dgm:pt modelId="{E3CE4859-2CB0-4D7D-9B82-6F757E277506}" type="pres">
      <dgm:prSet presAssocID="{F288F45E-63ED-46BB-92E9-5DB1ED908B34}" presName="rootText" presStyleLbl="node2" presStyleIdx="0" presStyleCnt="4" custScaleY="136350">
        <dgm:presLayoutVars>
          <dgm:chPref val="3"/>
        </dgm:presLayoutVars>
      </dgm:prSet>
      <dgm:spPr/>
      <dgm:t>
        <a:bodyPr/>
        <a:lstStyle/>
        <a:p>
          <a:endParaRPr lang="en-US"/>
        </a:p>
      </dgm:t>
    </dgm:pt>
    <dgm:pt modelId="{A41DAABE-158B-450C-82BE-084E535A41CC}" type="pres">
      <dgm:prSet presAssocID="{F288F45E-63ED-46BB-92E9-5DB1ED908B34}" presName="rootConnector" presStyleLbl="node2" presStyleIdx="0" presStyleCnt="4"/>
      <dgm:spPr/>
      <dgm:t>
        <a:bodyPr/>
        <a:lstStyle/>
        <a:p>
          <a:endParaRPr lang="en-US"/>
        </a:p>
      </dgm:t>
    </dgm:pt>
    <dgm:pt modelId="{15234E60-F016-4EE3-A1A8-D7605236F49D}" type="pres">
      <dgm:prSet presAssocID="{F288F45E-63ED-46BB-92E9-5DB1ED908B34}" presName="hierChild4" presStyleCnt="0"/>
      <dgm:spPr/>
    </dgm:pt>
    <dgm:pt modelId="{1413D1D1-A1F1-4F54-9D6C-1A1DEAEDF45C}" type="pres">
      <dgm:prSet presAssocID="{F288F45E-63ED-46BB-92E9-5DB1ED908B34}" presName="hierChild5" presStyleCnt="0"/>
      <dgm:spPr/>
    </dgm:pt>
    <dgm:pt modelId="{C4583165-FB54-4C6D-B8F6-5730973BD676}" type="pres">
      <dgm:prSet presAssocID="{B8EA885A-8F7F-4FA3-9B46-A0CDA8D9562A}" presName="Name37" presStyleLbl="parChTrans1D2" presStyleIdx="1" presStyleCnt="4"/>
      <dgm:spPr/>
      <dgm:t>
        <a:bodyPr/>
        <a:lstStyle/>
        <a:p>
          <a:endParaRPr lang="en-US"/>
        </a:p>
      </dgm:t>
    </dgm:pt>
    <dgm:pt modelId="{267DA3F7-0B13-4AE0-9E2E-DB5ADFCE6488}" type="pres">
      <dgm:prSet presAssocID="{383B9DFA-79A4-49E0-878F-6DCDD3E8A64D}" presName="hierRoot2" presStyleCnt="0">
        <dgm:presLayoutVars>
          <dgm:hierBranch val="init"/>
        </dgm:presLayoutVars>
      </dgm:prSet>
      <dgm:spPr/>
    </dgm:pt>
    <dgm:pt modelId="{E58E24C0-828C-46E4-9F99-E780C815B07D}" type="pres">
      <dgm:prSet presAssocID="{383B9DFA-79A4-49E0-878F-6DCDD3E8A64D}" presName="rootComposite" presStyleCnt="0"/>
      <dgm:spPr/>
    </dgm:pt>
    <dgm:pt modelId="{A296F82B-3199-4940-980F-84779D05A5A8}" type="pres">
      <dgm:prSet presAssocID="{383B9DFA-79A4-49E0-878F-6DCDD3E8A64D}" presName="rootText" presStyleLbl="node2" presStyleIdx="1" presStyleCnt="4" custScaleY="129354">
        <dgm:presLayoutVars>
          <dgm:chPref val="3"/>
        </dgm:presLayoutVars>
      </dgm:prSet>
      <dgm:spPr/>
      <dgm:t>
        <a:bodyPr/>
        <a:lstStyle/>
        <a:p>
          <a:endParaRPr lang="en-US"/>
        </a:p>
      </dgm:t>
    </dgm:pt>
    <dgm:pt modelId="{D9AFCA00-35BF-4B60-8DEC-836D862608FA}" type="pres">
      <dgm:prSet presAssocID="{383B9DFA-79A4-49E0-878F-6DCDD3E8A64D}" presName="rootConnector" presStyleLbl="node2" presStyleIdx="1" presStyleCnt="4"/>
      <dgm:spPr/>
      <dgm:t>
        <a:bodyPr/>
        <a:lstStyle/>
        <a:p>
          <a:endParaRPr lang="en-US"/>
        </a:p>
      </dgm:t>
    </dgm:pt>
    <dgm:pt modelId="{1120E38B-6010-4B4F-8F44-B44D3A7BB796}" type="pres">
      <dgm:prSet presAssocID="{383B9DFA-79A4-49E0-878F-6DCDD3E8A64D}" presName="hierChild4" presStyleCnt="0"/>
      <dgm:spPr/>
    </dgm:pt>
    <dgm:pt modelId="{F4774190-6A24-40FD-ACA7-128936B125BE}" type="pres">
      <dgm:prSet presAssocID="{383B9DFA-79A4-49E0-878F-6DCDD3E8A64D}" presName="hierChild5" presStyleCnt="0"/>
      <dgm:spPr/>
    </dgm:pt>
    <dgm:pt modelId="{FE6E9430-CD4C-4C7B-A778-5804DC30575A}" type="pres">
      <dgm:prSet presAssocID="{B658340D-9DF1-4359-9924-C8CBB9A04423}" presName="Name37" presStyleLbl="parChTrans1D2" presStyleIdx="2" presStyleCnt="4"/>
      <dgm:spPr/>
      <dgm:t>
        <a:bodyPr/>
        <a:lstStyle/>
        <a:p>
          <a:endParaRPr lang="en-US"/>
        </a:p>
      </dgm:t>
    </dgm:pt>
    <dgm:pt modelId="{BB22D039-975C-41BF-BD41-0C8198290793}" type="pres">
      <dgm:prSet presAssocID="{DC979DB2-00FA-46F1-8F7F-D4651753108D}" presName="hierRoot2" presStyleCnt="0">
        <dgm:presLayoutVars>
          <dgm:hierBranch val="init"/>
        </dgm:presLayoutVars>
      </dgm:prSet>
      <dgm:spPr/>
    </dgm:pt>
    <dgm:pt modelId="{C597E743-9596-46D1-95D1-D056B0E7F691}" type="pres">
      <dgm:prSet presAssocID="{DC979DB2-00FA-46F1-8F7F-D4651753108D}" presName="rootComposite" presStyleCnt="0"/>
      <dgm:spPr/>
    </dgm:pt>
    <dgm:pt modelId="{6BDBADF3-8826-4EA7-8A8A-851879FD2FF2}" type="pres">
      <dgm:prSet presAssocID="{DC979DB2-00FA-46F1-8F7F-D4651753108D}" presName="rootText" presStyleLbl="node2" presStyleIdx="2" presStyleCnt="4" custScaleY="136350">
        <dgm:presLayoutVars>
          <dgm:chPref val="3"/>
        </dgm:presLayoutVars>
      </dgm:prSet>
      <dgm:spPr/>
      <dgm:t>
        <a:bodyPr/>
        <a:lstStyle/>
        <a:p>
          <a:endParaRPr lang="en-US"/>
        </a:p>
      </dgm:t>
    </dgm:pt>
    <dgm:pt modelId="{BEC52711-3050-49C5-86C5-CA84E3BDC5CC}" type="pres">
      <dgm:prSet presAssocID="{DC979DB2-00FA-46F1-8F7F-D4651753108D}" presName="rootConnector" presStyleLbl="node2" presStyleIdx="2" presStyleCnt="4"/>
      <dgm:spPr/>
      <dgm:t>
        <a:bodyPr/>
        <a:lstStyle/>
        <a:p>
          <a:endParaRPr lang="en-US"/>
        </a:p>
      </dgm:t>
    </dgm:pt>
    <dgm:pt modelId="{EEB07311-6501-434C-ADF5-2030AB0D4083}" type="pres">
      <dgm:prSet presAssocID="{DC979DB2-00FA-46F1-8F7F-D4651753108D}" presName="hierChild4" presStyleCnt="0"/>
      <dgm:spPr/>
    </dgm:pt>
    <dgm:pt modelId="{C0D8DE8F-96E3-4A25-B608-D96CFEDE276E}" type="pres">
      <dgm:prSet presAssocID="{DC979DB2-00FA-46F1-8F7F-D4651753108D}" presName="hierChild5" presStyleCnt="0"/>
      <dgm:spPr/>
    </dgm:pt>
    <dgm:pt modelId="{6F7E7A72-BD5A-455E-B98D-B02CD2ECC1BA}" type="pres">
      <dgm:prSet presAssocID="{37B7F06A-7DB8-4AEE-920C-242E69D722DD}" presName="Name37" presStyleLbl="parChTrans1D2" presStyleIdx="3" presStyleCnt="4"/>
      <dgm:spPr/>
      <dgm:t>
        <a:bodyPr/>
        <a:lstStyle/>
        <a:p>
          <a:endParaRPr lang="en-US"/>
        </a:p>
      </dgm:t>
    </dgm:pt>
    <dgm:pt modelId="{0C489F3F-F7C8-413A-886B-463EA2D35C5C}" type="pres">
      <dgm:prSet presAssocID="{D03EE507-DEF5-4F66-A101-33DB0FAE8E69}" presName="hierRoot2" presStyleCnt="0">
        <dgm:presLayoutVars>
          <dgm:hierBranch val="init"/>
        </dgm:presLayoutVars>
      </dgm:prSet>
      <dgm:spPr/>
    </dgm:pt>
    <dgm:pt modelId="{D57401A2-1861-4DD7-B416-5CA77F09F58B}" type="pres">
      <dgm:prSet presAssocID="{D03EE507-DEF5-4F66-A101-33DB0FAE8E69}" presName="rootComposite" presStyleCnt="0"/>
      <dgm:spPr/>
    </dgm:pt>
    <dgm:pt modelId="{B6C9246C-358A-4102-9BA7-EB39DE8F66F2}" type="pres">
      <dgm:prSet presAssocID="{D03EE507-DEF5-4F66-A101-33DB0FAE8E69}" presName="rootText" presStyleLbl="node2" presStyleIdx="3" presStyleCnt="4" custScaleY="136350">
        <dgm:presLayoutVars>
          <dgm:chPref val="3"/>
        </dgm:presLayoutVars>
      </dgm:prSet>
      <dgm:spPr/>
      <dgm:t>
        <a:bodyPr/>
        <a:lstStyle/>
        <a:p>
          <a:endParaRPr lang="en-US"/>
        </a:p>
      </dgm:t>
    </dgm:pt>
    <dgm:pt modelId="{018A30D9-014E-4DFC-8E6C-DD59208CC475}" type="pres">
      <dgm:prSet presAssocID="{D03EE507-DEF5-4F66-A101-33DB0FAE8E69}" presName="rootConnector" presStyleLbl="node2" presStyleIdx="3" presStyleCnt="4"/>
      <dgm:spPr/>
      <dgm:t>
        <a:bodyPr/>
        <a:lstStyle/>
        <a:p>
          <a:endParaRPr lang="en-US"/>
        </a:p>
      </dgm:t>
    </dgm:pt>
    <dgm:pt modelId="{9642EAA1-9CAE-4F31-8D83-B35A2B119D3E}" type="pres">
      <dgm:prSet presAssocID="{D03EE507-DEF5-4F66-A101-33DB0FAE8E69}" presName="hierChild4" presStyleCnt="0"/>
      <dgm:spPr/>
    </dgm:pt>
    <dgm:pt modelId="{72F98126-7E20-495F-87F4-AB6B9BF1E00D}" type="pres">
      <dgm:prSet presAssocID="{D03EE507-DEF5-4F66-A101-33DB0FAE8E69}" presName="hierChild5" presStyleCnt="0"/>
      <dgm:spPr/>
    </dgm:pt>
    <dgm:pt modelId="{71129A3E-C263-431E-ABDA-EEA5CF08B598}" type="pres">
      <dgm:prSet presAssocID="{A8EF9F7C-F1AE-4F3A-A471-29B88DE28F49}" presName="hierChild3" presStyleCnt="0"/>
      <dgm:spPr/>
    </dgm:pt>
  </dgm:ptLst>
  <dgm:cxnLst>
    <dgm:cxn modelId="{DFE49D51-6214-415D-A451-EA17CE832AC3}" type="presOf" srcId="{B8EA885A-8F7F-4FA3-9B46-A0CDA8D9562A}" destId="{C4583165-FB54-4C6D-B8F6-5730973BD676}" srcOrd="0" destOrd="0" presId="urn:microsoft.com/office/officeart/2005/8/layout/orgChart1"/>
    <dgm:cxn modelId="{66DE5C2E-EBCB-49A6-A28C-30D53BAB6CA4}" srcId="{A8EF9F7C-F1AE-4F3A-A471-29B88DE28F49}" destId="{DC979DB2-00FA-46F1-8F7F-D4651753108D}" srcOrd="2" destOrd="0" parTransId="{B658340D-9DF1-4359-9924-C8CBB9A04423}" sibTransId="{FBD4B999-564A-4F58-866D-2AE38B30F259}"/>
    <dgm:cxn modelId="{26471ECB-55C5-4269-B14A-4514D9F3B71C}" type="presOf" srcId="{A8EF9F7C-F1AE-4F3A-A471-29B88DE28F49}" destId="{01F1238F-92EB-45F2-849F-39FE7394EE69}" srcOrd="0" destOrd="0" presId="urn:microsoft.com/office/officeart/2005/8/layout/orgChart1"/>
    <dgm:cxn modelId="{000EF200-6AFA-4F8D-8033-2B18460EEA9C}" type="presOf" srcId="{DC979DB2-00FA-46F1-8F7F-D4651753108D}" destId="{6BDBADF3-8826-4EA7-8A8A-851879FD2FF2}" srcOrd="0" destOrd="0" presId="urn:microsoft.com/office/officeart/2005/8/layout/orgChart1"/>
    <dgm:cxn modelId="{2A2250D8-0F10-4340-8F0F-6A6F10D8F493}" type="presOf" srcId="{D03EE507-DEF5-4F66-A101-33DB0FAE8E69}" destId="{018A30D9-014E-4DFC-8E6C-DD59208CC475}" srcOrd="1" destOrd="0" presId="urn:microsoft.com/office/officeart/2005/8/layout/orgChart1"/>
    <dgm:cxn modelId="{559B5CB4-B992-4C86-8A11-FCA7B8424806}" srcId="{3E086BB9-F687-4479-B360-4A199CA1BA48}" destId="{A8EF9F7C-F1AE-4F3A-A471-29B88DE28F49}" srcOrd="0" destOrd="0" parTransId="{17DE7954-62C4-4163-9E4A-7DD2948B918A}" sibTransId="{10EF3C98-FE3A-4A33-A5A2-752E51C638D1}"/>
    <dgm:cxn modelId="{9D0277CC-1226-40F7-A827-367BD7C6240A}" type="presOf" srcId="{D03EE507-DEF5-4F66-A101-33DB0FAE8E69}" destId="{B6C9246C-358A-4102-9BA7-EB39DE8F66F2}" srcOrd="0" destOrd="0" presId="urn:microsoft.com/office/officeart/2005/8/layout/orgChart1"/>
    <dgm:cxn modelId="{657D5DE7-9465-4D1C-9A19-FE1F583941C3}" srcId="{A8EF9F7C-F1AE-4F3A-A471-29B88DE28F49}" destId="{D03EE507-DEF5-4F66-A101-33DB0FAE8E69}" srcOrd="3" destOrd="0" parTransId="{37B7F06A-7DB8-4AEE-920C-242E69D722DD}" sibTransId="{CE91FC08-CCC4-4A83-BFD8-B522697AA98E}"/>
    <dgm:cxn modelId="{61028AF9-A5ED-4F5D-AD44-EC5EB5AD2D48}" type="presOf" srcId="{B658340D-9DF1-4359-9924-C8CBB9A04423}" destId="{FE6E9430-CD4C-4C7B-A778-5804DC30575A}" srcOrd="0" destOrd="0" presId="urn:microsoft.com/office/officeart/2005/8/layout/orgChart1"/>
    <dgm:cxn modelId="{AFB991CD-4B18-4250-A6CE-086352D6AE41}" type="presOf" srcId="{F288F45E-63ED-46BB-92E9-5DB1ED908B34}" destId="{E3CE4859-2CB0-4D7D-9B82-6F757E277506}" srcOrd="0" destOrd="0" presId="urn:microsoft.com/office/officeart/2005/8/layout/orgChart1"/>
    <dgm:cxn modelId="{0A2CB305-8C84-428C-88F1-287BE3369E7A}" srcId="{A8EF9F7C-F1AE-4F3A-A471-29B88DE28F49}" destId="{F288F45E-63ED-46BB-92E9-5DB1ED908B34}" srcOrd="0" destOrd="0" parTransId="{45A0B8B9-7F44-4802-A29A-C65A9A58BA90}" sibTransId="{2E0E1853-22B1-4F26-907E-B5884F8A33F2}"/>
    <dgm:cxn modelId="{086085F0-1281-4EEC-A3B6-BAA49DD749A6}" type="presOf" srcId="{37B7F06A-7DB8-4AEE-920C-242E69D722DD}" destId="{6F7E7A72-BD5A-455E-B98D-B02CD2ECC1BA}" srcOrd="0" destOrd="0" presId="urn:microsoft.com/office/officeart/2005/8/layout/orgChart1"/>
    <dgm:cxn modelId="{6C433B7D-9BC8-4801-AE14-86368F94C1A0}" type="presOf" srcId="{383B9DFA-79A4-49E0-878F-6DCDD3E8A64D}" destId="{D9AFCA00-35BF-4B60-8DEC-836D862608FA}" srcOrd="1" destOrd="0" presId="urn:microsoft.com/office/officeart/2005/8/layout/orgChart1"/>
    <dgm:cxn modelId="{518E0A22-8E59-43A7-BD8D-20A48BA13A03}" srcId="{A8EF9F7C-F1AE-4F3A-A471-29B88DE28F49}" destId="{383B9DFA-79A4-49E0-878F-6DCDD3E8A64D}" srcOrd="1" destOrd="0" parTransId="{B8EA885A-8F7F-4FA3-9B46-A0CDA8D9562A}" sibTransId="{8E90619A-E3E9-4E05-94B5-3F4B59FCE9D9}"/>
    <dgm:cxn modelId="{561D9970-D3DA-42DC-B984-A7090AFA37B4}" type="presOf" srcId="{383B9DFA-79A4-49E0-878F-6DCDD3E8A64D}" destId="{A296F82B-3199-4940-980F-84779D05A5A8}" srcOrd="0" destOrd="0" presId="urn:microsoft.com/office/officeart/2005/8/layout/orgChart1"/>
    <dgm:cxn modelId="{DAF78417-2064-469F-B984-A86666799004}" type="presOf" srcId="{DC979DB2-00FA-46F1-8F7F-D4651753108D}" destId="{BEC52711-3050-49C5-86C5-CA84E3BDC5CC}" srcOrd="1" destOrd="0" presId="urn:microsoft.com/office/officeart/2005/8/layout/orgChart1"/>
    <dgm:cxn modelId="{12B7F08E-20B6-44BD-B6AD-41DD2B3C68FD}" type="presOf" srcId="{3E086BB9-F687-4479-B360-4A199CA1BA48}" destId="{377F8ACA-C51F-4DCC-85D2-AB581DD6B906}" srcOrd="0" destOrd="0" presId="urn:microsoft.com/office/officeart/2005/8/layout/orgChart1"/>
    <dgm:cxn modelId="{35CC7974-D79B-425C-AA2A-C614DB3D4DDC}" type="presOf" srcId="{45A0B8B9-7F44-4802-A29A-C65A9A58BA90}" destId="{00E8E2DE-C132-424A-AB59-312DE3A8230E}" srcOrd="0" destOrd="0" presId="urn:microsoft.com/office/officeart/2005/8/layout/orgChart1"/>
    <dgm:cxn modelId="{1CC36762-3635-4B13-BF20-295B70D9AB40}" type="presOf" srcId="{A8EF9F7C-F1AE-4F3A-A471-29B88DE28F49}" destId="{6A635435-D452-4847-BEF4-F9DA819CA5C9}" srcOrd="1" destOrd="0" presId="urn:microsoft.com/office/officeart/2005/8/layout/orgChart1"/>
    <dgm:cxn modelId="{D2E9F78D-B4BA-430D-A6AF-E3AF99BC0D13}" type="presOf" srcId="{F288F45E-63ED-46BB-92E9-5DB1ED908B34}" destId="{A41DAABE-158B-450C-82BE-084E535A41CC}" srcOrd="1" destOrd="0" presId="urn:microsoft.com/office/officeart/2005/8/layout/orgChart1"/>
    <dgm:cxn modelId="{620D44FC-58B1-4D2B-920C-8AEA68D6EB5C}" type="presParOf" srcId="{377F8ACA-C51F-4DCC-85D2-AB581DD6B906}" destId="{CC5D9464-C283-410D-BC12-B257BC16B9FE}" srcOrd="0" destOrd="0" presId="urn:microsoft.com/office/officeart/2005/8/layout/orgChart1"/>
    <dgm:cxn modelId="{4B2995CC-0F4E-46CB-8166-DDC3EEF4B3C4}" type="presParOf" srcId="{CC5D9464-C283-410D-BC12-B257BC16B9FE}" destId="{7385E5C8-6661-447E-A724-3B70D8236FC9}" srcOrd="0" destOrd="0" presId="urn:microsoft.com/office/officeart/2005/8/layout/orgChart1"/>
    <dgm:cxn modelId="{000E8AFA-9F75-4B6D-9923-24D601F63BF7}" type="presParOf" srcId="{7385E5C8-6661-447E-A724-3B70D8236FC9}" destId="{01F1238F-92EB-45F2-849F-39FE7394EE69}" srcOrd="0" destOrd="0" presId="urn:microsoft.com/office/officeart/2005/8/layout/orgChart1"/>
    <dgm:cxn modelId="{AE887A9D-A0A7-4326-8265-560F0A6B106B}" type="presParOf" srcId="{7385E5C8-6661-447E-A724-3B70D8236FC9}" destId="{6A635435-D452-4847-BEF4-F9DA819CA5C9}" srcOrd="1" destOrd="0" presId="urn:microsoft.com/office/officeart/2005/8/layout/orgChart1"/>
    <dgm:cxn modelId="{C98C6644-08F8-4BA8-AD7F-C2295F1EDFE4}" type="presParOf" srcId="{CC5D9464-C283-410D-BC12-B257BC16B9FE}" destId="{484A2CFC-9149-4C91-B248-4330134365E7}" srcOrd="1" destOrd="0" presId="urn:microsoft.com/office/officeart/2005/8/layout/orgChart1"/>
    <dgm:cxn modelId="{471FEA9D-DE37-4DDC-9832-3D77CE13290A}" type="presParOf" srcId="{484A2CFC-9149-4C91-B248-4330134365E7}" destId="{00E8E2DE-C132-424A-AB59-312DE3A8230E}" srcOrd="0" destOrd="0" presId="urn:microsoft.com/office/officeart/2005/8/layout/orgChart1"/>
    <dgm:cxn modelId="{AC4D5A9F-DE71-46F7-A054-2E98BDFEA7FA}" type="presParOf" srcId="{484A2CFC-9149-4C91-B248-4330134365E7}" destId="{64C096C2-29B2-4B5B-80BB-8C62A63100D5}" srcOrd="1" destOrd="0" presId="urn:microsoft.com/office/officeart/2005/8/layout/orgChart1"/>
    <dgm:cxn modelId="{4C1022DB-74AB-420C-A73F-09C25CBAF340}" type="presParOf" srcId="{64C096C2-29B2-4B5B-80BB-8C62A63100D5}" destId="{3C65FAED-A8DC-4BBE-BD5A-0682B818902D}" srcOrd="0" destOrd="0" presId="urn:microsoft.com/office/officeart/2005/8/layout/orgChart1"/>
    <dgm:cxn modelId="{D157D4F9-09DE-4CAF-A41C-77BC48D0C35E}" type="presParOf" srcId="{3C65FAED-A8DC-4BBE-BD5A-0682B818902D}" destId="{E3CE4859-2CB0-4D7D-9B82-6F757E277506}" srcOrd="0" destOrd="0" presId="urn:microsoft.com/office/officeart/2005/8/layout/orgChart1"/>
    <dgm:cxn modelId="{33957FF0-9427-4DCA-8AB9-2A401739F1CB}" type="presParOf" srcId="{3C65FAED-A8DC-4BBE-BD5A-0682B818902D}" destId="{A41DAABE-158B-450C-82BE-084E535A41CC}" srcOrd="1" destOrd="0" presId="urn:microsoft.com/office/officeart/2005/8/layout/orgChart1"/>
    <dgm:cxn modelId="{02D19835-0F5C-4875-A0F3-FFD47D4B1DB7}" type="presParOf" srcId="{64C096C2-29B2-4B5B-80BB-8C62A63100D5}" destId="{15234E60-F016-4EE3-A1A8-D7605236F49D}" srcOrd="1" destOrd="0" presId="urn:microsoft.com/office/officeart/2005/8/layout/orgChart1"/>
    <dgm:cxn modelId="{3B89CAB4-0DC7-44F0-9433-FF7F91C1C5F9}" type="presParOf" srcId="{64C096C2-29B2-4B5B-80BB-8C62A63100D5}" destId="{1413D1D1-A1F1-4F54-9D6C-1A1DEAEDF45C}" srcOrd="2" destOrd="0" presId="urn:microsoft.com/office/officeart/2005/8/layout/orgChart1"/>
    <dgm:cxn modelId="{7C2EA530-0148-4420-AC7A-29EB435E7A00}" type="presParOf" srcId="{484A2CFC-9149-4C91-B248-4330134365E7}" destId="{C4583165-FB54-4C6D-B8F6-5730973BD676}" srcOrd="2" destOrd="0" presId="urn:microsoft.com/office/officeart/2005/8/layout/orgChart1"/>
    <dgm:cxn modelId="{A20DBF6F-5CE7-4683-B1F8-FA8EA723F4F6}" type="presParOf" srcId="{484A2CFC-9149-4C91-B248-4330134365E7}" destId="{267DA3F7-0B13-4AE0-9E2E-DB5ADFCE6488}" srcOrd="3" destOrd="0" presId="urn:microsoft.com/office/officeart/2005/8/layout/orgChart1"/>
    <dgm:cxn modelId="{2B1EB841-7B48-441A-B902-B15704D5A2C4}" type="presParOf" srcId="{267DA3F7-0B13-4AE0-9E2E-DB5ADFCE6488}" destId="{E58E24C0-828C-46E4-9F99-E780C815B07D}" srcOrd="0" destOrd="0" presId="urn:microsoft.com/office/officeart/2005/8/layout/orgChart1"/>
    <dgm:cxn modelId="{76344470-A66E-4702-869D-BDABF1388B14}" type="presParOf" srcId="{E58E24C0-828C-46E4-9F99-E780C815B07D}" destId="{A296F82B-3199-4940-980F-84779D05A5A8}" srcOrd="0" destOrd="0" presId="urn:microsoft.com/office/officeart/2005/8/layout/orgChart1"/>
    <dgm:cxn modelId="{011818A7-9B38-4C4E-9D1B-08D4CE362671}" type="presParOf" srcId="{E58E24C0-828C-46E4-9F99-E780C815B07D}" destId="{D9AFCA00-35BF-4B60-8DEC-836D862608FA}" srcOrd="1" destOrd="0" presId="urn:microsoft.com/office/officeart/2005/8/layout/orgChart1"/>
    <dgm:cxn modelId="{77605181-B42A-44F3-9BDB-E36D8CA2526E}" type="presParOf" srcId="{267DA3F7-0B13-4AE0-9E2E-DB5ADFCE6488}" destId="{1120E38B-6010-4B4F-8F44-B44D3A7BB796}" srcOrd="1" destOrd="0" presId="urn:microsoft.com/office/officeart/2005/8/layout/orgChart1"/>
    <dgm:cxn modelId="{8480C117-8E40-432D-9146-41247BBA4479}" type="presParOf" srcId="{267DA3F7-0B13-4AE0-9E2E-DB5ADFCE6488}" destId="{F4774190-6A24-40FD-ACA7-128936B125BE}" srcOrd="2" destOrd="0" presId="urn:microsoft.com/office/officeart/2005/8/layout/orgChart1"/>
    <dgm:cxn modelId="{D85C5EC8-BDEB-4940-875F-5BDA7BC19B96}" type="presParOf" srcId="{484A2CFC-9149-4C91-B248-4330134365E7}" destId="{FE6E9430-CD4C-4C7B-A778-5804DC30575A}" srcOrd="4" destOrd="0" presId="urn:microsoft.com/office/officeart/2005/8/layout/orgChart1"/>
    <dgm:cxn modelId="{E7C396D5-3D8B-481A-9D06-0543C88D8D41}" type="presParOf" srcId="{484A2CFC-9149-4C91-B248-4330134365E7}" destId="{BB22D039-975C-41BF-BD41-0C8198290793}" srcOrd="5" destOrd="0" presId="urn:microsoft.com/office/officeart/2005/8/layout/orgChart1"/>
    <dgm:cxn modelId="{A75F127C-CECA-4564-B929-99CC0D3BE95E}" type="presParOf" srcId="{BB22D039-975C-41BF-BD41-0C8198290793}" destId="{C597E743-9596-46D1-95D1-D056B0E7F691}" srcOrd="0" destOrd="0" presId="urn:microsoft.com/office/officeart/2005/8/layout/orgChart1"/>
    <dgm:cxn modelId="{F716B614-D9D0-4B34-841B-F8CD31498542}" type="presParOf" srcId="{C597E743-9596-46D1-95D1-D056B0E7F691}" destId="{6BDBADF3-8826-4EA7-8A8A-851879FD2FF2}" srcOrd="0" destOrd="0" presId="urn:microsoft.com/office/officeart/2005/8/layout/orgChart1"/>
    <dgm:cxn modelId="{B5BED607-A752-4746-9CC9-1648364FB859}" type="presParOf" srcId="{C597E743-9596-46D1-95D1-D056B0E7F691}" destId="{BEC52711-3050-49C5-86C5-CA84E3BDC5CC}" srcOrd="1" destOrd="0" presId="urn:microsoft.com/office/officeart/2005/8/layout/orgChart1"/>
    <dgm:cxn modelId="{0F786495-490B-4055-83CF-1D7958C80AD7}" type="presParOf" srcId="{BB22D039-975C-41BF-BD41-0C8198290793}" destId="{EEB07311-6501-434C-ADF5-2030AB0D4083}" srcOrd="1" destOrd="0" presId="urn:microsoft.com/office/officeart/2005/8/layout/orgChart1"/>
    <dgm:cxn modelId="{E1CEC1ED-9CC5-4684-8192-949557DAF3A9}" type="presParOf" srcId="{BB22D039-975C-41BF-BD41-0C8198290793}" destId="{C0D8DE8F-96E3-4A25-B608-D96CFEDE276E}" srcOrd="2" destOrd="0" presId="urn:microsoft.com/office/officeart/2005/8/layout/orgChart1"/>
    <dgm:cxn modelId="{113FC024-0F40-4688-9554-48A9E0E2DF85}" type="presParOf" srcId="{484A2CFC-9149-4C91-B248-4330134365E7}" destId="{6F7E7A72-BD5A-455E-B98D-B02CD2ECC1BA}" srcOrd="6" destOrd="0" presId="urn:microsoft.com/office/officeart/2005/8/layout/orgChart1"/>
    <dgm:cxn modelId="{4BD9381F-A29A-4C25-81BE-78BEE07B46D4}" type="presParOf" srcId="{484A2CFC-9149-4C91-B248-4330134365E7}" destId="{0C489F3F-F7C8-413A-886B-463EA2D35C5C}" srcOrd="7" destOrd="0" presId="urn:microsoft.com/office/officeart/2005/8/layout/orgChart1"/>
    <dgm:cxn modelId="{19C66A2B-771E-467B-A209-C4F385B21F75}" type="presParOf" srcId="{0C489F3F-F7C8-413A-886B-463EA2D35C5C}" destId="{D57401A2-1861-4DD7-B416-5CA77F09F58B}" srcOrd="0" destOrd="0" presId="urn:microsoft.com/office/officeart/2005/8/layout/orgChart1"/>
    <dgm:cxn modelId="{3B1227CB-C0D2-4D19-A3C2-8A8C7501EBDD}" type="presParOf" srcId="{D57401A2-1861-4DD7-B416-5CA77F09F58B}" destId="{B6C9246C-358A-4102-9BA7-EB39DE8F66F2}" srcOrd="0" destOrd="0" presId="urn:microsoft.com/office/officeart/2005/8/layout/orgChart1"/>
    <dgm:cxn modelId="{8286EDD3-B7B8-4897-9E84-FC1DDA0B27D4}" type="presParOf" srcId="{D57401A2-1861-4DD7-B416-5CA77F09F58B}" destId="{018A30D9-014E-4DFC-8E6C-DD59208CC475}" srcOrd="1" destOrd="0" presId="urn:microsoft.com/office/officeart/2005/8/layout/orgChart1"/>
    <dgm:cxn modelId="{9496CF39-6FEE-4E31-A85E-51D8DB078F67}" type="presParOf" srcId="{0C489F3F-F7C8-413A-886B-463EA2D35C5C}" destId="{9642EAA1-9CAE-4F31-8D83-B35A2B119D3E}" srcOrd="1" destOrd="0" presId="urn:microsoft.com/office/officeart/2005/8/layout/orgChart1"/>
    <dgm:cxn modelId="{03B3778A-3303-4608-9B4E-4FE76C3C9FFE}" type="presParOf" srcId="{0C489F3F-F7C8-413A-886B-463EA2D35C5C}" destId="{72F98126-7E20-495F-87F4-AB6B9BF1E00D}" srcOrd="2" destOrd="0" presId="urn:microsoft.com/office/officeart/2005/8/layout/orgChart1"/>
    <dgm:cxn modelId="{032D1388-2193-4936-84B4-BFD099473C89}" type="presParOf" srcId="{CC5D9464-C283-410D-BC12-B257BC16B9FE}" destId="{71129A3E-C263-431E-ABDA-EEA5CF08B59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DE49C-3ECC-47A5-9E4C-66FCF7AAB5B0}">
      <dsp:nvSpPr>
        <dsp:cNvPr id="0" name=""/>
        <dsp:cNvSpPr/>
      </dsp:nvSpPr>
      <dsp:spPr>
        <a:xfrm>
          <a:off x="1648" y="0"/>
          <a:ext cx="1727553" cy="505196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Please keep your device on mute.</a:t>
          </a:r>
        </a:p>
      </dsp:txBody>
      <dsp:txXfrm>
        <a:off x="1648" y="2020786"/>
        <a:ext cx="1727553" cy="2020786"/>
      </dsp:txXfrm>
    </dsp:sp>
    <dsp:sp modelId="{D0CCDA0D-46CD-4668-9E99-0384B99FCF00}">
      <dsp:nvSpPr>
        <dsp:cNvPr id="0" name=""/>
        <dsp:cNvSpPr/>
      </dsp:nvSpPr>
      <dsp:spPr>
        <a:xfrm>
          <a:off x="53474" y="303118"/>
          <a:ext cx="1623900" cy="1682305"/>
        </a:xfrm>
        <a:prstGeom prst="ellipse">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F045A21-F42D-460C-9BD0-D1DA10A226B4}">
      <dsp:nvSpPr>
        <dsp:cNvPr id="0" name=""/>
        <dsp:cNvSpPr/>
      </dsp:nvSpPr>
      <dsp:spPr>
        <a:xfrm>
          <a:off x="1781027" y="0"/>
          <a:ext cx="1727553" cy="505196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Closing all applications and windows will optimize your experience. </a:t>
          </a:r>
        </a:p>
      </dsp:txBody>
      <dsp:txXfrm>
        <a:off x="1781027" y="2020786"/>
        <a:ext cx="1727553" cy="2020786"/>
      </dsp:txXfrm>
    </dsp:sp>
    <dsp:sp modelId="{161D0B8B-AF62-41E1-9C5F-709387BD0036}">
      <dsp:nvSpPr>
        <dsp:cNvPr id="0" name=""/>
        <dsp:cNvSpPr/>
      </dsp:nvSpPr>
      <dsp:spPr>
        <a:xfrm>
          <a:off x="1832854" y="303118"/>
          <a:ext cx="1623900" cy="1682305"/>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0A2177B-8053-4D95-AAA6-320CF6EB605A}">
      <dsp:nvSpPr>
        <dsp:cNvPr id="0" name=""/>
        <dsp:cNvSpPr/>
      </dsp:nvSpPr>
      <dsp:spPr>
        <a:xfrm>
          <a:off x="3560407" y="0"/>
          <a:ext cx="1727553" cy="505196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Use the chat to ask questions.  We will track questions and stop after each section for Q&amp;A.</a:t>
          </a:r>
        </a:p>
      </dsp:txBody>
      <dsp:txXfrm>
        <a:off x="3560407" y="2020786"/>
        <a:ext cx="1727553" cy="2020786"/>
      </dsp:txXfrm>
    </dsp:sp>
    <dsp:sp modelId="{4C050C9E-5969-4562-82B9-1985CDD657B1}">
      <dsp:nvSpPr>
        <dsp:cNvPr id="0" name=""/>
        <dsp:cNvSpPr/>
      </dsp:nvSpPr>
      <dsp:spPr>
        <a:xfrm>
          <a:off x="3612234" y="303118"/>
          <a:ext cx="1623900" cy="1682305"/>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8B79A9C-4168-40E7-8A3C-1F29A1720CC5}">
      <dsp:nvSpPr>
        <dsp:cNvPr id="0" name=""/>
        <dsp:cNvSpPr/>
      </dsp:nvSpPr>
      <dsp:spPr>
        <a:xfrm>
          <a:off x="5339787" y="0"/>
          <a:ext cx="1727553" cy="505196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If joining by phone, please disconnect and rejoin if you must take a call. </a:t>
          </a:r>
        </a:p>
      </dsp:txBody>
      <dsp:txXfrm>
        <a:off x="5339787" y="2020786"/>
        <a:ext cx="1727553" cy="2020786"/>
      </dsp:txXfrm>
    </dsp:sp>
    <dsp:sp modelId="{C279AAFD-EFCC-49E9-97E8-DE1E4383B79B}">
      <dsp:nvSpPr>
        <dsp:cNvPr id="0" name=""/>
        <dsp:cNvSpPr/>
      </dsp:nvSpPr>
      <dsp:spPr>
        <a:xfrm>
          <a:off x="5391614" y="303118"/>
          <a:ext cx="1623900" cy="1682305"/>
        </a:xfrm>
        <a:prstGeom prst="ellipse">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897AE0-548C-4C08-89B2-1A1DB8B27F76}">
      <dsp:nvSpPr>
        <dsp:cNvPr id="0" name=""/>
        <dsp:cNvSpPr/>
      </dsp:nvSpPr>
      <dsp:spPr>
        <a:xfrm>
          <a:off x="415300" y="4093315"/>
          <a:ext cx="6503469" cy="757795"/>
        </a:xfrm>
        <a:prstGeom prst="leftRightArrow">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E7A72-BD5A-455E-B98D-B02CD2ECC1BA}">
      <dsp:nvSpPr>
        <dsp:cNvPr id="0" name=""/>
        <dsp:cNvSpPr/>
      </dsp:nvSpPr>
      <dsp:spPr>
        <a:xfrm>
          <a:off x="3934178" y="2316122"/>
          <a:ext cx="3081272" cy="356510"/>
        </a:xfrm>
        <a:custGeom>
          <a:avLst/>
          <a:gdLst/>
          <a:ahLst/>
          <a:cxnLst/>
          <a:rect l="0" t="0" r="0" b="0"/>
          <a:pathLst>
            <a:path>
              <a:moveTo>
                <a:pt x="0" y="0"/>
              </a:moveTo>
              <a:lnTo>
                <a:pt x="0" y="178255"/>
              </a:lnTo>
              <a:lnTo>
                <a:pt x="3081272" y="178255"/>
              </a:lnTo>
              <a:lnTo>
                <a:pt x="3081272" y="3565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E9430-CD4C-4C7B-A778-5804DC30575A}">
      <dsp:nvSpPr>
        <dsp:cNvPr id="0" name=""/>
        <dsp:cNvSpPr/>
      </dsp:nvSpPr>
      <dsp:spPr>
        <a:xfrm>
          <a:off x="3934178" y="2316122"/>
          <a:ext cx="1027090" cy="356510"/>
        </a:xfrm>
        <a:custGeom>
          <a:avLst/>
          <a:gdLst/>
          <a:ahLst/>
          <a:cxnLst/>
          <a:rect l="0" t="0" r="0" b="0"/>
          <a:pathLst>
            <a:path>
              <a:moveTo>
                <a:pt x="0" y="0"/>
              </a:moveTo>
              <a:lnTo>
                <a:pt x="0" y="178255"/>
              </a:lnTo>
              <a:lnTo>
                <a:pt x="1027090" y="178255"/>
              </a:lnTo>
              <a:lnTo>
                <a:pt x="1027090" y="3565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83165-FB54-4C6D-B8F6-5730973BD676}">
      <dsp:nvSpPr>
        <dsp:cNvPr id="0" name=""/>
        <dsp:cNvSpPr/>
      </dsp:nvSpPr>
      <dsp:spPr>
        <a:xfrm>
          <a:off x="2907087" y="2316122"/>
          <a:ext cx="1027090" cy="356510"/>
        </a:xfrm>
        <a:custGeom>
          <a:avLst/>
          <a:gdLst/>
          <a:ahLst/>
          <a:cxnLst/>
          <a:rect l="0" t="0" r="0" b="0"/>
          <a:pathLst>
            <a:path>
              <a:moveTo>
                <a:pt x="1027090" y="0"/>
              </a:moveTo>
              <a:lnTo>
                <a:pt x="1027090" y="178255"/>
              </a:lnTo>
              <a:lnTo>
                <a:pt x="0" y="178255"/>
              </a:lnTo>
              <a:lnTo>
                <a:pt x="0" y="3565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E8E2DE-C132-424A-AB59-312DE3A8230E}">
      <dsp:nvSpPr>
        <dsp:cNvPr id="0" name=""/>
        <dsp:cNvSpPr/>
      </dsp:nvSpPr>
      <dsp:spPr>
        <a:xfrm>
          <a:off x="852905" y="2316122"/>
          <a:ext cx="3081272" cy="356510"/>
        </a:xfrm>
        <a:custGeom>
          <a:avLst/>
          <a:gdLst/>
          <a:ahLst/>
          <a:cxnLst/>
          <a:rect l="0" t="0" r="0" b="0"/>
          <a:pathLst>
            <a:path>
              <a:moveTo>
                <a:pt x="3081272" y="0"/>
              </a:moveTo>
              <a:lnTo>
                <a:pt x="3081272" y="178255"/>
              </a:lnTo>
              <a:lnTo>
                <a:pt x="0" y="178255"/>
              </a:lnTo>
              <a:lnTo>
                <a:pt x="0" y="3565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1238F-92EB-45F2-849F-39FE7394EE69}">
      <dsp:nvSpPr>
        <dsp:cNvPr id="0" name=""/>
        <dsp:cNvSpPr/>
      </dsp:nvSpPr>
      <dsp:spPr>
        <a:xfrm>
          <a:off x="1124617" y="1467286"/>
          <a:ext cx="5619120" cy="848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kern="1200" dirty="0">
              <a:latin typeface="Calibri" panose="020F0502020204030204"/>
            </a:rPr>
            <a:t>Additional Tasks</a:t>
          </a:r>
          <a:endParaRPr lang="en-US" sz="3000" kern="1200" dirty="0"/>
        </a:p>
      </dsp:txBody>
      <dsp:txXfrm>
        <a:off x="1124617" y="1467286"/>
        <a:ext cx="5619120" cy="848835"/>
      </dsp:txXfrm>
    </dsp:sp>
    <dsp:sp modelId="{E3CE4859-2CB0-4D7D-9B82-6F757E277506}">
      <dsp:nvSpPr>
        <dsp:cNvPr id="0" name=""/>
        <dsp:cNvSpPr/>
      </dsp:nvSpPr>
      <dsp:spPr>
        <a:xfrm>
          <a:off x="4070" y="2672633"/>
          <a:ext cx="1697670" cy="1157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Promote</a:t>
          </a:r>
        </a:p>
      </dsp:txBody>
      <dsp:txXfrm>
        <a:off x="4070" y="2672633"/>
        <a:ext cx="1697670" cy="1157387"/>
      </dsp:txXfrm>
    </dsp:sp>
    <dsp:sp modelId="{A296F82B-3199-4940-980F-84779D05A5A8}">
      <dsp:nvSpPr>
        <dsp:cNvPr id="0" name=""/>
        <dsp:cNvSpPr/>
      </dsp:nvSpPr>
      <dsp:spPr>
        <a:xfrm>
          <a:off x="2058251" y="2672633"/>
          <a:ext cx="1697670" cy="1098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 CFC Event</a:t>
          </a:r>
        </a:p>
      </dsp:txBody>
      <dsp:txXfrm>
        <a:off x="2058251" y="2672633"/>
        <a:ext cx="1697670" cy="1098002"/>
      </dsp:txXfrm>
    </dsp:sp>
    <dsp:sp modelId="{6BDBADF3-8826-4EA7-8A8A-851879FD2FF2}">
      <dsp:nvSpPr>
        <dsp:cNvPr id="0" name=""/>
        <dsp:cNvSpPr/>
      </dsp:nvSpPr>
      <dsp:spPr>
        <a:xfrm>
          <a:off x="4112433" y="2672633"/>
          <a:ext cx="1697670" cy="1157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kern="1200" dirty="0">
              <a:latin typeface="Calibri" panose="020F0502020204030204"/>
            </a:rPr>
            <a:t> Campaign</a:t>
          </a:r>
          <a:r>
            <a:rPr lang="en-US" sz="3000" kern="1200" dirty="0"/>
            <a:t> Closeout</a:t>
          </a:r>
        </a:p>
      </dsp:txBody>
      <dsp:txXfrm>
        <a:off x="4112433" y="2672633"/>
        <a:ext cx="1697670" cy="1157387"/>
      </dsp:txXfrm>
    </dsp:sp>
    <dsp:sp modelId="{B6C9246C-358A-4102-9BA7-EB39DE8F66F2}">
      <dsp:nvSpPr>
        <dsp:cNvPr id="0" name=""/>
        <dsp:cNvSpPr/>
      </dsp:nvSpPr>
      <dsp:spPr>
        <a:xfrm>
          <a:off x="6166615" y="2672633"/>
          <a:ext cx="1697670" cy="1157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Submit pledges</a:t>
          </a:r>
        </a:p>
      </dsp:txBody>
      <dsp:txXfrm>
        <a:off x="6166615" y="2672633"/>
        <a:ext cx="1697670" cy="115738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1D1B1-B4B9-4243-B75F-AD1A160FE935}" type="datetimeFigureOut">
              <a:rPr lang="en-US" smtClean="0">
                <a:latin typeface="Open Sans Regular" charset="0"/>
              </a:rPr>
              <a:t>7/14/2022</a:t>
            </a:fld>
            <a:endParaRPr lang="en-US" dirty="0">
              <a:latin typeface="Open Sans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ABC999-1571-9445-840A-AC9E974A1E0C}" type="slidenum">
              <a:rPr lang="en-US" smtClean="0">
                <a:latin typeface="Open Sans Regular" charset="0"/>
              </a:rPr>
              <a:t>‹#›</a:t>
            </a:fld>
            <a:endParaRPr lang="en-US" dirty="0">
              <a:latin typeface="Open Sans Regular" charset="0"/>
            </a:endParaRPr>
          </a:p>
        </p:txBody>
      </p:sp>
    </p:spTree>
    <p:extLst>
      <p:ext uri="{BB962C8B-B14F-4D97-AF65-F5344CB8AC3E}">
        <p14:creationId xmlns:p14="http://schemas.microsoft.com/office/powerpoint/2010/main" val="683161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Regular" charset="0"/>
              </a:defRPr>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Regular" charset="0"/>
              </a:defRPr>
            </a:lvl1pPr>
          </a:lstStyle>
          <a:p>
            <a:fld id="{FB027185-10FB-4A57-B3F0-45136A811A24}" type="datetimeFigureOut">
              <a:rPr lang="uk-UA" smtClean="0"/>
              <a:pPr/>
              <a:t>14.07.2022</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Regular" charset="0"/>
              </a:defRPr>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Regular" charset="0"/>
              </a:defRPr>
            </a:lvl1pPr>
          </a:lstStyle>
          <a:p>
            <a:fld id="{BD9C3A12-1E0F-412B-B376-8089A55D946C}" type="slidenum">
              <a:rPr lang="uk-UA" smtClean="0"/>
              <a:pPr/>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511937" rtl="0" eaLnBrk="1" latinLnBrk="0" hangingPunct="1">
      <a:defRPr sz="672" b="0" i="0" kern="1200">
        <a:solidFill>
          <a:schemeClr val="tx1"/>
        </a:solidFill>
        <a:latin typeface="Open Sans Regular" charset="0"/>
        <a:ea typeface="+mn-ea"/>
        <a:cs typeface="+mn-cs"/>
      </a:defRPr>
    </a:lvl1pPr>
    <a:lvl2pPr marL="255969" algn="l" defTabSz="511937" rtl="0" eaLnBrk="1" latinLnBrk="0" hangingPunct="1">
      <a:defRPr sz="672" b="0" i="0" kern="1200">
        <a:solidFill>
          <a:schemeClr val="tx1"/>
        </a:solidFill>
        <a:latin typeface="Open Sans Regular" charset="0"/>
        <a:ea typeface="+mn-ea"/>
        <a:cs typeface="+mn-cs"/>
      </a:defRPr>
    </a:lvl2pPr>
    <a:lvl3pPr marL="511937" algn="l" defTabSz="511937" rtl="0" eaLnBrk="1" latinLnBrk="0" hangingPunct="1">
      <a:defRPr sz="672" b="0" i="0" kern="1200">
        <a:solidFill>
          <a:schemeClr val="tx1"/>
        </a:solidFill>
        <a:latin typeface="Open Sans Regular" charset="0"/>
        <a:ea typeface="+mn-ea"/>
        <a:cs typeface="+mn-cs"/>
      </a:defRPr>
    </a:lvl3pPr>
    <a:lvl4pPr marL="767905" algn="l" defTabSz="511937" rtl="0" eaLnBrk="1" latinLnBrk="0" hangingPunct="1">
      <a:defRPr sz="672" b="0" i="0" kern="1200">
        <a:solidFill>
          <a:schemeClr val="tx1"/>
        </a:solidFill>
        <a:latin typeface="Open Sans Regular" charset="0"/>
        <a:ea typeface="+mn-ea"/>
        <a:cs typeface="+mn-cs"/>
      </a:defRPr>
    </a:lvl4pPr>
    <a:lvl5pPr marL="1023874" algn="l" defTabSz="511937" rtl="0" eaLnBrk="1" latinLnBrk="0" hangingPunct="1">
      <a:defRPr sz="672" b="0" i="0" kern="1200">
        <a:solidFill>
          <a:schemeClr val="tx1"/>
        </a:solidFill>
        <a:latin typeface="Open Sans Regular" charset="0"/>
        <a:ea typeface="+mn-ea"/>
        <a:cs typeface="+mn-cs"/>
      </a:defRPr>
    </a:lvl5pPr>
    <a:lvl6pPr marL="1279843" algn="l" defTabSz="511937" rtl="0" eaLnBrk="1" latinLnBrk="0" hangingPunct="1">
      <a:defRPr sz="672" kern="1200">
        <a:solidFill>
          <a:schemeClr val="tx1"/>
        </a:solidFill>
        <a:latin typeface="+mn-lt"/>
        <a:ea typeface="+mn-ea"/>
        <a:cs typeface="+mn-cs"/>
      </a:defRPr>
    </a:lvl6pPr>
    <a:lvl7pPr marL="1535811" algn="l" defTabSz="511937" rtl="0" eaLnBrk="1" latinLnBrk="0" hangingPunct="1">
      <a:defRPr sz="672" kern="1200">
        <a:solidFill>
          <a:schemeClr val="tx1"/>
        </a:solidFill>
        <a:latin typeface="+mn-lt"/>
        <a:ea typeface="+mn-ea"/>
        <a:cs typeface="+mn-cs"/>
      </a:defRPr>
    </a:lvl7pPr>
    <a:lvl8pPr marL="1791780" algn="l" defTabSz="511937" rtl="0" eaLnBrk="1" latinLnBrk="0" hangingPunct="1">
      <a:defRPr sz="672" kern="1200">
        <a:solidFill>
          <a:schemeClr val="tx1"/>
        </a:solidFill>
        <a:latin typeface="+mn-lt"/>
        <a:ea typeface="+mn-ea"/>
        <a:cs typeface="+mn-cs"/>
      </a:defRPr>
    </a:lvl8pPr>
    <a:lvl9pPr marL="2047748" algn="l" defTabSz="511937" rtl="0" eaLnBrk="1" latinLnBrk="0" hangingPunct="1">
      <a:defRPr sz="6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mn-lt"/>
              </a:rPr>
              <a:t>[Zones can update local zone campaign dates] </a:t>
            </a:r>
            <a:r>
              <a:rPr lang="en-US" sz="1000" b="0" i="0" kern="1200" dirty="0">
                <a:solidFill>
                  <a:schemeClr val="tx1"/>
                </a:solidFill>
                <a:effectLst/>
                <a:latin typeface="+mn-lt"/>
                <a:ea typeface="+mn-ea"/>
                <a:cs typeface="+mn-cs"/>
              </a:rPr>
              <a:t> </a:t>
            </a:r>
            <a:endParaRPr lang="en-US" sz="1000" b="0" i="0" kern="1200" dirty="0">
              <a:solidFill>
                <a:schemeClr val="tx1"/>
              </a:solidFill>
              <a:effectLst/>
              <a:latin typeface="+mn-lt"/>
              <a:cs typeface="Calibri"/>
            </a:endParaRPr>
          </a:p>
          <a:p>
            <a:pPr algn="l" rtl="0" fontAlgn="base"/>
            <a:r>
              <a:rPr lang="en-US" sz="1000" dirty="0">
                <a:effectLst/>
                <a:latin typeface="+mn-lt"/>
                <a:cs typeface="+mn-lt"/>
              </a:rPr>
              <a:t/>
            </a:r>
            <a:br>
              <a:rPr lang="en-US" sz="1000" dirty="0">
                <a:effectLst/>
                <a:latin typeface="+mn-lt"/>
                <a:cs typeface="+mn-lt"/>
              </a:rPr>
            </a:br>
            <a:r>
              <a:rPr lang="en-US" sz="1000" b="0" i="0" kern="1200" dirty="0">
                <a:solidFill>
                  <a:schemeClr val="tx1"/>
                </a:solidFill>
                <a:effectLst/>
                <a:latin typeface="+mn-lt"/>
                <a:ea typeface="Open Sans Regular"/>
                <a:cs typeface="Calibri"/>
              </a:rPr>
              <a:t>Welcome to the 2022 Combined Federal Campaign, also known as the “CFC.” Thank you for attending today’s Campaign Worker Training session. [Introduce</a:t>
            </a:r>
            <a:r>
              <a:rPr lang="en-US" sz="1000" b="0" i="0" kern="1200" baseline="0" dirty="0">
                <a:solidFill>
                  <a:schemeClr val="tx1"/>
                </a:solidFill>
                <a:effectLst/>
                <a:latin typeface="+mn-lt"/>
                <a:ea typeface="Open Sans Regular"/>
                <a:cs typeface="Calibri"/>
              </a:rPr>
              <a:t> yourself.] </a:t>
            </a:r>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endParaRPr lang="en-US" sz="1000" b="0" i="0" dirty="0">
              <a:solidFill>
                <a:srgbClr val="444444"/>
              </a:solidFill>
              <a:effectLst/>
              <a:latin typeface="+mn-lt"/>
            </a:endParaRPr>
          </a:p>
          <a:p>
            <a:pPr fontAlgn="base"/>
            <a:r>
              <a:rPr lang="en-US" sz="1000" dirty="0">
                <a:solidFill>
                  <a:srgbClr val="000000"/>
                </a:solidFill>
                <a:latin typeface="+mn-lt"/>
              </a:rPr>
              <a:t>Thank you for agreeing to serve as a CFC Campaign Manager, Coordinator or Keyworker. These roles are </a:t>
            </a:r>
            <a:r>
              <a:rPr lang="en-US" sz="1000" b="0" i="0" u="none" strike="noStrike" dirty="0">
                <a:solidFill>
                  <a:srgbClr val="000000"/>
                </a:solidFill>
                <a:effectLst/>
                <a:latin typeface="+mn-lt"/>
              </a:rPr>
              <a:t>a professional development opportunity, as you will be the primary point of contact for CFC information and engagement within your agency/installation</a:t>
            </a:r>
            <a:r>
              <a:rPr lang="en-US" sz="1000" dirty="0">
                <a:solidFill>
                  <a:srgbClr val="000000"/>
                </a:solidFill>
                <a:latin typeface="+mn-lt"/>
              </a:rPr>
              <a:t> and leadership</a:t>
            </a:r>
            <a:r>
              <a:rPr lang="en-US" sz="1000" b="0" i="0" u="none" strike="noStrike" dirty="0">
                <a:solidFill>
                  <a:srgbClr val="000000"/>
                </a:solidFill>
                <a:effectLst/>
                <a:latin typeface="+mn-lt"/>
              </a:rPr>
              <a:t>. You'll be increasing visibility of the campaign and positively impacting the charities supported through the CFC. It is individuals like you that have made this program what it is - So, thank you for taking on the role for your agency/installation! ​</a:t>
            </a:r>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endParaRPr lang="en-US" sz="1000" b="0" i="0" dirty="0">
              <a:solidFill>
                <a:schemeClr val="tx1"/>
              </a:solidFill>
              <a:effectLst/>
              <a:latin typeface="+mn-lt"/>
              <a:cs typeface="Calibri"/>
            </a:endParaRPr>
          </a:p>
          <a:p>
            <a:endParaRPr lang="en-US" sz="1000" dirty="0">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a:t>
            </a:fld>
            <a:endParaRPr lang="uk-UA"/>
          </a:p>
        </p:txBody>
      </p:sp>
    </p:spTree>
    <p:extLst>
      <p:ext uri="{BB962C8B-B14F-4D97-AF65-F5344CB8AC3E}">
        <p14:creationId xmlns:p14="http://schemas.microsoft.com/office/powerpoint/2010/main" val="60714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latin typeface="+mn-lt"/>
                <a:ea typeface="Open Sans Regular"/>
                <a:cs typeface="Calibri"/>
              </a:rPr>
              <a:t>(Use the “Campaign Management” section to train Campaign Managers on managing Keyworkers and the campaign. Remove this section for Keyworker training. Slides 10-14.)</a:t>
            </a:r>
          </a:p>
          <a:p>
            <a:endParaRPr lang="en-US" sz="1000" dirty="0">
              <a:latin typeface="+mn-lt"/>
              <a:ea typeface="Open Sans Regular"/>
              <a:cs typeface="Open Sans Regular"/>
            </a:endParaRPr>
          </a:p>
          <a:p>
            <a:r>
              <a:rPr lang="en-US" sz="1000" dirty="0">
                <a:latin typeface="+mn-lt"/>
                <a:ea typeface="Open Sans Regular"/>
                <a:cs typeface="Calibri"/>
              </a:rPr>
              <a:t>If you are a Campaign Manager/Coordinator, it is your job to recruit and motivate Keyworkers so that all of your colleagues can be invited to give through the CFC. You will also be responsible for sharing the campaign progress and results with your leadership and team.</a:t>
            </a:r>
          </a:p>
          <a:p>
            <a:pPr>
              <a:defRPr/>
            </a:pPr>
            <a:endParaRPr lang="en-US" sz="10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10</a:t>
            </a:fld>
            <a:endParaRPr lang="uk-UA"/>
          </a:p>
        </p:txBody>
      </p:sp>
    </p:spTree>
    <p:extLst>
      <p:ext uri="{BB962C8B-B14F-4D97-AF65-F5344CB8AC3E}">
        <p14:creationId xmlns:p14="http://schemas.microsoft.com/office/powerpoint/2010/main" val="428933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rPr>
              <a:t>Building a strong team to help you implement the CFC in your agency/installation is vital to the campaign’s success. Keyworkers and other support members will plan and implement critical elements of your campaign, including implementation, communications, logistics, marketing, and event planning. Think about recruiting both newer employees as well as more experienced employees. If possible, include next year’s Campaign Manager on your committee. </a:t>
            </a:r>
            <a:endParaRPr lang="en-US" sz="1000" b="0" i="0" kern="1200" dirty="0">
              <a:solidFill>
                <a:schemeClr val="tx1"/>
              </a:solidFill>
              <a:effectLst/>
              <a:latin typeface="+mn-lt"/>
              <a:cs typeface="Calibri"/>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58585B"/>
                </a:solidFill>
                <a:effectLst/>
                <a:latin typeface="+mn-lt"/>
                <a:cs typeface="Calibri"/>
              </a:rPr>
              <a:t>Ask leadership to assist in recruiting</a:t>
            </a:r>
            <a:r>
              <a:rPr lang="en-US" sz="1000" dirty="0">
                <a:solidFill>
                  <a:srgbClr val="58585B"/>
                </a:solidFill>
                <a:latin typeface="+mn-lt"/>
                <a:cs typeface="Calibri"/>
              </a:rPr>
              <a:t> Keyworkers, by sending an </a:t>
            </a:r>
            <a:r>
              <a:rPr lang="en-US" sz="1000" b="0" i="0" kern="1200" dirty="0">
                <a:solidFill>
                  <a:schemeClr val="tx1"/>
                </a:solidFill>
                <a:effectLst/>
                <a:latin typeface="+mn-lt"/>
                <a:ea typeface="+mn-ea"/>
                <a:cs typeface="+mn-cs"/>
              </a:rPr>
              <a:t>official request/memo/tasker to ensure the task is distributed to all managers/supervisors. </a:t>
            </a:r>
            <a:r>
              <a:rPr lang="en-US" sz="1000" b="0" i="0" kern="1200" dirty="0">
                <a:solidFill>
                  <a:srgbClr val="58585B"/>
                </a:solidFill>
                <a:effectLst/>
                <a:latin typeface="+mn-lt"/>
                <a:ea typeface="+mn-ea"/>
                <a:cs typeface="Calibri"/>
              </a:rPr>
              <a:t>R</a:t>
            </a:r>
            <a:r>
              <a:rPr lang="en-US" sz="1000" dirty="0">
                <a:solidFill>
                  <a:srgbClr val="58585B"/>
                </a:solidFill>
                <a:latin typeface="+mn-lt"/>
                <a:cs typeface="Calibri"/>
              </a:rPr>
              <a:t>eference the Leadership Section of the Campaign Worker toolkit for an email template.</a:t>
            </a:r>
          </a:p>
          <a:p>
            <a:pPr marL="342900" marR="0" lvl="0" indent="-342900" algn="l" defTabSz="511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mn-lt"/>
              <a:ea typeface="Open Sans"/>
              <a:cs typeface="Open Sans"/>
            </a:endParaRPr>
          </a:p>
          <a:p>
            <a:pPr>
              <a:defRPr/>
            </a:pPr>
            <a:r>
              <a:rPr lang="en-US" sz="1000" dirty="0">
                <a:latin typeface="+mn-lt"/>
              </a:rPr>
              <a:t>Additional support for your campaign committee: </a:t>
            </a:r>
            <a:endParaRPr lang="en-US" sz="1000" dirty="0">
              <a:latin typeface="+mn-lt"/>
              <a:cs typeface="Calibri"/>
            </a:endParaRPr>
          </a:p>
          <a:p>
            <a:pPr marL="171450" indent="-171450" fontAlgn="base">
              <a:buFont typeface="Arial" panose="020B0604020202020204" pitchFamily="34" charset="0"/>
              <a:buChar char="•"/>
              <a:defRPr/>
            </a:pPr>
            <a:r>
              <a:rPr lang="en-US" sz="1000" b="0" i="0" kern="1200" dirty="0">
                <a:solidFill>
                  <a:schemeClr val="tx1"/>
                </a:solidFill>
                <a:effectLst/>
                <a:latin typeface="+mn-lt"/>
                <a:ea typeface="+mn-ea"/>
                <a:cs typeface="+mn-cs"/>
              </a:rPr>
              <a:t>Information Technology: Provides technical support and addresses issues such as firewall blocking.</a:t>
            </a:r>
            <a:r>
              <a:rPr lang="en-US" sz="1000" dirty="0">
                <a:latin typeface="+mn-lt"/>
              </a:rPr>
              <a:t> </a:t>
            </a:r>
            <a:endParaRPr lang="en-US" sz="1000" b="0" i="0" kern="1200" dirty="0">
              <a:solidFill>
                <a:schemeClr val="tx1"/>
              </a:solidFill>
              <a:effectLst/>
              <a:latin typeface="+mn-lt"/>
              <a:cs typeface="Calibri"/>
            </a:endParaRPr>
          </a:p>
          <a:p>
            <a:pPr marL="171450" indent="-171450" fontAlgn="base">
              <a:buFont typeface="Arial" panose="020B0604020202020204" pitchFamily="34" charset="0"/>
              <a:buChar char="•"/>
              <a:defRPr/>
            </a:pPr>
            <a:r>
              <a:rPr lang="en-US" sz="1000" b="0" i="0" kern="1200" dirty="0">
                <a:solidFill>
                  <a:schemeClr val="tx1"/>
                </a:solidFill>
                <a:effectLst/>
                <a:latin typeface="+mn-lt"/>
                <a:ea typeface="+mn-ea"/>
                <a:cs typeface="+mn-cs"/>
              </a:rPr>
              <a:t>Ethics Office: Assists with necessary approvals for processes and events.</a:t>
            </a:r>
            <a:r>
              <a:rPr lang="en-US" sz="1000" dirty="0">
                <a:latin typeface="+mn-lt"/>
              </a:rPr>
              <a:t> </a:t>
            </a:r>
            <a:endParaRPr lang="en-US" sz="1000" b="0" i="0" kern="1200" dirty="0">
              <a:solidFill>
                <a:schemeClr val="tx1"/>
              </a:solidFill>
              <a:effectLst/>
              <a:latin typeface="+mn-lt"/>
              <a:cs typeface="Calibri"/>
            </a:endParaRPr>
          </a:p>
          <a:p>
            <a:pPr marL="171450" indent="-171450" fontAlgn="base">
              <a:buFont typeface="Arial" panose="020B0604020202020204" pitchFamily="34" charset="0"/>
              <a:buChar char="•"/>
              <a:defRPr/>
            </a:pPr>
            <a:r>
              <a:rPr lang="en-US" sz="1000" b="0" i="0" kern="1200" dirty="0">
                <a:solidFill>
                  <a:schemeClr val="tx1"/>
                </a:solidFill>
                <a:effectLst/>
                <a:latin typeface="+mn-lt"/>
                <a:ea typeface="+mn-ea"/>
                <a:cs typeface="+mn-cs"/>
              </a:rPr>
              <a:t>Communications Team: Distributes information about the campaign, including memos, announcements, articles, and events.</a:t>
            </a:r>
            <a:r>
              <a:rPr lang="en-US" sz="1000" dirty="0">
                <a:latin typeface="+mn-lt"/>
              </a:rPr>
              <a:t> </a:t>
            </a:r>
            <a:endParaRPr lang="en-US" sz="1000" b="0" i="0" kern="1200" dirty="0">
              <a:solidFill>
                <a:schemeClr val="tx1"/>
              </a:solidFill>
              <a:effectLst/>
              <a:latin typeface="+mn-lt"/>
              <a:cs typeface="Calibri"/>
            </a:endParaRPr>
          </a:p>
          <a:p>
            <a:pPr marL="171450" indent="-171450" fontAlgn="base">
              <a:buFont typeface="Arial" panose="020B0604020202020204" pitchFamily="34" charset="0"/>
              <a:buChar char="•"/>
              <a:defRPr/>
            </a:pPr>
            <a:r>
              <a:rPr lang="en-US" sz="1000" b="0" i="0" kern="1200" dirty="0">
                <a:solidFill>
                  <a:schemeClr val="tx1"/>
                </a:solidFill>
                <a:effectLst/>
                <a:latin typeface="+mn-lt"/>
                <a:ea typeface="+mn-ea"/>
                <a:cs typeface="+mn-cs"/>
              </a:rPr>
              <a:t>Public Affairs: Promotes events and can help document the campaign with photos/videos.</a:t>
            </a:r>
            <a:r>
              <a:rPr lang="en-US" sz="1000" dirty="0">
                <a:latin typeface="+mn-lt"/>
              </a:rPr>
              <a:t> </a:t>
            </a:r>
            <a:endParaRPr lang="en-US" sz="1000" b="0" i="0" kern="1200" dirty="0">
              <a:solidFill>
                <a:schemeClr val="tx1"/>
              </a:solidFill>
              <a:effectLst/>
              <a:latin typeface="+mn-lt"/>
              <a:cs typeface="Calibri"/>
            </a:endParaRPr>
          </a:p>
          <a:p>
            <a:pPr marL="171450" indent="-171450" fontAlgn="base">
              <a:buFont typeface="Arial" panose="020B0604020202020204" pitchFamily="34" charset="0"/>
              <a:buChar char="•"/>
              <a:defRPr/>
            </a:pPr>
            <a:r>
              <a:rPr lang="en-US" sz="1000" b="0" i="0" kern="1200" dirty="0">
                <a:solidFill>
                  <a:schemeClr val="tx1"/>
                </a:solidFill>
                <a:effectLst/>
                <a:latin typeface="+mn-lt"/>
                <a:ea typeface="+mn-ea"/>
                <a:cs typeface="+mn-cs"/>
              </a:rPr>
              <a:t>Internal Team: Submits paper pledges and tracks results.</a:t>
            </a:r>
            <a:r>
              <a:rPr lang="en-US" sz="1000" dirty="0">
                <a:latin typeface="+mn-lt"/>
              </a:rPr>
              <a:t> </a:t>
            </a:r>
            <a:endParaRPr lang="en-US" sz="10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11</a:t>
            </a:fld>
            <a:endParaRPr lang="uk-UA"/>
          </a:p>
        </p:txBody>
      </p:sp>
    </p:spTree>
    <p:extLst>
      <p:ext uri="{BB962C8B-B14F-4D97-AF65-F5344CB8AC3E}">
        <p14:creationId xmlns:p14="http://schemas.microsoft.com/office/powerpoint/2010/main" val="376567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t>Keep motivation high and participation strong. </a:t>
            </a:r>
          </a:p>
          <a:p>
            <a:pPr lvl="0">
              <a:buNone/>
            </a:pPr>
            <a:endParaRPr lang="en-US" sz="1000" dirty="0"/>
          </a:p>
          <a:p>
            <a:pPr lvl="0">
              <a:buNone/>
            </a:pPr>
            <a:r>
              <a:rPr lang="en-US" sz="2400" b="1" dirty="0">
                <a:latin typeface="+mn-lt"/>
                <a:ea typeface="Open Sans"/>
                <a:cs typeface="Open Sans"/>
              </a:rPr>
              <a:t>Train your team</a:t>
            </a:r>
            <a:r>
              <a:rPr lang="en-US" sz="2400" b="0" dirty="0">
                <a:latin typeface="+mn-lt"/>
                <a:ea typeface="Open Sans"/>
                <a:cs typeface="Open Sans"/>
              </a:rPr>
              <a:t>: </a:t>
            </a:r>
            <a:r>
              <a:rPr lang="en-US" sz="2400" b="0" dirty="0">
                <a:latin typeface="+mn-lt"/>
                <a:ea typeface="Open Sans" panose="020B0606030504020204" pitchFamily="34" charset="0"/>
                <a:cs typeface="Open Sans" panose="020B0606030504020204" pitchFamily="34" charset="0"/>
              </a:rPr>
              <a:t>EVERYONE should be trained.</a:t>
            </a:r>
          </a:p>
          <a:p>
            <a:pPr lvl="0">
              <a:buNone/>
            </a:pPr>
            <a:r>
              <a:rPr lang="en-US" sz="2400" b="0" i="1" dirty="0">
                <a:latin typeface="+mn-lt"/>
                <a:ea typeface="Open Sans" panose="020B0606030504020204" pitchFamily="34" charset="0"/>
                <a:cs typeface="Open Sans" panose="020B0606030504020204" pitchFamily="34" charset="0"/>
              </a:rPr>
              <a:t>Consider the following...Who will conduct the training? You? Or CFC staff? </a:t>
            </a:r>
            <a:r>
              <a:rPr lang="en-US" sz="2400" b="0" i="1" dirty="0">
                <a:latin typeface="+mn-lt"/>
                <a:ea typeface="Open Sans"/>
                <a:cs typeface="Open Sans"/>
              </a:rPr>
              <a:t>Where will the training be held? Or</a:t>
            </a:r>
            <a:r>
              <a:rPr lang="en-US" sz="2400" b="0" i="1" baseline="0" dirty="0">
                <a:latin typeface="+mn-lt"/>
                <a:ea typeface="Open Sans"/>
                <a:cs typeface="Open Sans"/>
              </a:rPr>
              <a:t> will you use a virtual platform?</a:t>
            </a:r>
            <a:r>
              <a:rPr lang="en-US" sz="2400" b="0" i="1" baseline="0" dirty="0">
                <a:latin typeface="+mn-lt"/>
                <a:ea typeface="Open Sans Regular"/>
                <a:cs typeface="Open Sans Regular"/>
              </a:rPr>
              <a:t> Will you use the Learning Management System? </a:t>
            </a:r>
            <a:r>
              <a:rPr lang="en-US" sz="2400" b="0" i="1" dirty="0">
                <a:latin typeface="+mn-lt"/>
                <a:ea typeface="Open Sans Regular"/>
                <a:cs typeface="Open Sans Regular"/>
              </a:rPr>
              <a:t>How will you ensure all Keyworkers have been trained? </a:t>
            </a:r>
            <a:r>
              <a:rPr lang="en-US" sz="2400" b="0" i="1" dirty="0">
                <a:latin typeface="+mn-lt"/>
                <a:ea typeface="Open Sans" panose="020B0606030504020204" pitchFamily="34" charset="0"/>
                <a:cs typeface="Open Sans" panose="020B0606030504020204" pitchFamily="34" charset="0"/>
              </a:rPr>
              <a:t>And when?</a:t>
            </a:r>
          </a:p>
          <a:p>
            <a:pPr lvl="0">
              <a:buNone/>
            </a:pPr>
            <a:endParaRPr lang="en-US" sz="2400" b="0" dirty="0">
              <a:latin typeface="+mn-lt"/>
              <a:ea typeface="Open Sans" panose="020B0606030504020204" pitchFamily="34" charset="0"/>
              <a:cs typeface="Open Sans" panose="020B0606030504020204" pitchFamily="34" charset="0"/>
            </a:endParaRPr>
          </a:p>
          <a:p>
            <a:pPr marL="0" marR="0" lvl="0" indent="0" algn="l" defTabSz="51193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latin typeface="+mn-lt"/>
                <a:ea typeface="Open Sans"/>
                <a:cs typeface="Open Sans"/>
              </a:rPr>
              <a:t>Offer motivation </a:t>
            </a:r>
            <a:r>
              <a:rPr lang="en-US" sz="2400" b="0" dirty="0">
                <a:latin typeface="+mn-lt"/>
                <a:ea typeface="Open Sans"/>
                <a:cs typeface="Open Sans"/>
              </a:rPr>
              <a:t>by </a:t>
            </a:r>
            <a:r>
              <a:rPr lang="en-US" sz="6000" b="0" dirty="0">
                <a:latin typeface="+mn-lt"/>
                <a:ea typeface="Open Sans"/>
                <a:cs typeface="Open Sans"/>
              </a:rPr>
              <a:t>h</a:t>
            </a:r>
            <a:r>
              <a:rPr lang="en-US" sz="6000" b="0" dirty="0"/>
              <a:t>osting </a:t>
            </a:r>
            <a:r>
              <a:rPr lang="en-US" sz="6000" dirty="0"/>
              <a:t>weekly check-in meetings with Keyworkers to </a:t>
            </a:r>
            <a:r>
              <a:rPr lang="en-US" sz="6000" b="1" dirty="0"/>
              <a:t>share progress</a:t>
            </a:r>
            <a:r>
              <a:rPr lang="en-US" sz="6000" dirty="0"/>
              <a:t>, </a:t>
            </a:r>
            <a:r>
              <a:rPr lang="en-US" sz="6000" b="1" dirty="0"/>
              <a:t>answer questions</a:t>
            </a:r>
            <a:r>
              <a:rPr lang="en-US" sz="6000" dirty="0"/>
              <a:t>, </a:t>
            </a:r>
            <a:r>
              <a:rPr lang="en-US" sz="6000" b="1" dirty="0"/>
              <a:t>review procedures</a:t>
            </a:r>
            <a:r>
              <a:rPr lang="en-US" sz="6000" dirty="0"/>
              <a:t>, and </a:t>
            </a:r>
            <a:r>
              <a:rPr lang="en-US" sz="6000" b="1" dirty="0"/>
              <a:t>share best practices</a:t>
            </a:r>
            <a:r>
              <a:rPr lang="en-US" sz="6000" dirty="0"/>
              <a:t>. These meetings can also be used to plan upcoming events or activities like Giving Tuesday and Finish Strong.</a:t>
            </a:r>
            <a:endParaRPr lang="en-US" sz="2400" dirty="0">
              <a:latin typeface="+mn-lt"/>
              <a:ea typeface="Open Sans"/>
              <a:cs typeface="Open Sans"/>
            </a:endParaRPr>
          </a:p>
          <a:p>
            <a:pPr marL="0" indent="0">
              <a:buFont typeface="Arial" panose="020B0604020202020204" pitchFamily="34" charset="0"/>
              <a:buNone/>
            </a:pPr>
            <a:endParaRPr lang="en-US" sz="6000" dirty="0"/>
          </a:p>
          <a:p>
            <a:pPr marL="0" indent="0">
              <a:buFont typeface="Arial" panose="020B0604020202020204" pitchFamily="34" charset="0"/>
              <a:buNone/>
            </a:pPr>
            <a:r>
              <a:rPr lang="en-US" sz="6000" dirty="0"/>
              <a:t>To help Keyworkers stay on track, provide a weekly goal for a number of contacts, and ask them to track their progress and report back. </a:t>
            </a:r>
          </a:p>
          <a:p>
            <a:pPr marL="0" marR="0" lvl="0" indent="0" algn="l" defTabSz="51193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latin typeface="+mn-lt"/>
              <a:ea typeface="Open Sans"/>
              <a:cs typeface="Open Sans"/>
            </a:endParaRPr>
          </a:p>
          <a:p>
            <a:pPr marL="171450" indent="-171450">
              <a:buFont typeface="Arial" panose="020B0604020202020204" pitchFamily="34" charset="0"/>
              <a:buChar char="•"/>
            </a:pPr>
            <a:endParaRPr lang="en-US" sz="2400" dirty="0">
              <a:latin typeface="+mn-lt"/>
              <a:ea typeface="Open Sans" panose="020B0606030504020204" pitchFamily="34" charset="0"/>
              <a:cs typeface="Open Sans" panose="020B0606030504020204" pitchFamily="34" charset="0"/>
            </a:endParaRPr>
          </a:p>
          <a:p>
            <a:pPr>
              <a:defRPr/>
            </a:pPr>
            <a:endParaRPr lang="en-US" sz="650" dirty="0">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12</a:t>
            </a:fld>
            <a:endParaRPr lang="uk-UA"/>
          </a:p>
        </p:txBody>
      </p:sp>
    </p:spTree>
    <p:extLst>
      <p:ext uri="{BB962C8B-B14F-4D97-AF65-F5344CB8AC3E}">
        <p14:creationId xmlns:p14="http://schemas.microsoft.com/office/powerpoint/2010/main" val="237085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Open Sans Regular"/>
                <a:cs typeface="Calibri"/>
              </a:rPr>
              <a:t>Leadership support is one of the key elements of a successful campaign. Think about ways your agency/installation leadership could help you promote the campaign. While the CFC does not allow coercion</a:t>
            </a:r>
            <a:r>
              <a:rPr lang="en-US" sz="1000" dirty="0">
                <a:latin typeface="+mn-lt"/>
                <a:ea typeface="Open Sans Regular"/>
                <a:cs typeface="Calibri"/>
              </a:rPr>
              <a:t>, (as in: leaders</a:t>
            </a:r>
            <a:r>
              <a:rPr lang="en-US" sz="1000" b="0" i="0" kern="1200" dirty="0">
                <a:solidFill>
                  <a:schemeClr val="tx1"/>
                </a:solidFill>
                <a:effectLst/>
                <a:latin typeface="+mn-lt"/>
                <a:ea typeface="Open Sans Regular"/>
                <a:cs typeface="Calibri"/>
              </a:rPr>
              <a:t> can’t directly ask subordinates to pledge, set 100% participation goals, or set a per-person giving </a:t>
            </a:r>
            <a:r>
              <a:rPr lang="en-US" sz="1000" dirty="0">
                <a:latin typeface="+mn-lt"/>
                <a:ea typeface="Open Sans Regular"/>
                <a:cs typeface="Calibri"/>
              </a:rPr>
              <a:t>amount) they</a:t>
            </a:r>
            <a:r>
              <a:rPr lang="en-US" sz="1000" b="0" i="0" kern="1200" dirty="0">
                <a:solidFill>
                  <a:schemeClr val="tx1"/>
                </a:solidFill>
                <a:effectLst/>
                <a:latin typeface="+mn-lt"/>
                <a:ea typeface="Open Sans Regular"/>
                <a:cs typeface="Calibri"/>
              </a:rPr>
              <a:t> CAN and SHOULD provide general visible and tangible support for the CFC. Make sure to brief leadership and share results on progress throughout the campaign to continue support.</a:t>
            </a:r>
            <a:r>
              <a:rPr lang="en-US" sz="1000" dirty="0">
                <a:latin typeface="+mn-lt"/>
                <a:ea typeface="Open Sans Regular"/>
                <a:cs typeface="Calibri"/>
              </a:rPr>
              <a:t> </a:t>
            </a:r>
            <a:endParaRPr lang="en-US" sz="1000" b="0" i="0" kern="1200" dirty="0">
              <a:solidFill>
                <a:schemeClr val="tx1"/>
              </a:solidFill>
              <a:effectLst/>
              <a:latin typeface="+mn-lt"/>
              <a:ea typeface="+mn-ea"/>
              <a:cs typeface="Calibri"/>
            </a:endParaRPr>
          </a:p>
          <a:p>
            <a:endParaRPr lang="en-US" sz="1000" b="0" i="0" kern="1200" dirty="0">
              <a:solidFill>
                <a:schemeClr val="tx1"/>
              </a:solidFill>
              <a:effectLst/>
              <a:latin typeface="+mn-lt"/>
              <a:ea typeface="+mn-ea"/>
              <a:cs typeface="+mn-cs"/>
            </a:endParaRPr>
          </a:p>
          <a:p>
            <a:r>
              <a:rPr lang="en-US" sz="1000" dirty="0">
                <a:latin typeface="+mn-lt"/>
              </a:rPr>
              <a:t>Here are some great examples</a:t>
            </a:r>
            <a:r>
              <a:rPr lang="en-US" sz="1000" b="0" i="0" kern="1200" dirty="0">
                <a:solidFill>
                  <a:schemeClr val="tx1"/>
                </a:solidFill>
                <a:effectLst/>
                <a:latin typeface="+mn-lt"/>
                <a:ea typeface="+mn-ea"/>
                <a:cs typeface="+mn-cs"/>
              </a:rPr>
              <a:t> of </a:t>
            </a:r>
            <a:r>
              <a:rPr lang="en-US" sz="1000" dirty="0">
                <a:latin typeface="+mn-lt"/>
              </a:rPr>
              <a:t>things you can ask your leaders to do:</a:t>
            </a:r>
            <a:endParaRPr lang="en-US" sz="1000" dirty="0">
              <a:latin typeface="+mn-lt"/>
              <a:cs typeface="Calibri"/>
            </a:endParaRPr>
          </a:p>
          <a:p>
            <a:pPr marL="285750" indent="-285750">
              <a:buFont typeface="Arial"/>
              <a:buChar char="•"/>
            </a:pPr>
            <a:r>
              <a:rPr lang="en-US" sz="1000" dirty="0">
                <a:latin typeface="+mn-lt"/>
              </a:rPr>
              <a:t>Help</a:t>
            </a:r>
            <a:r>
              <a:rPr lang="en-US" sz="1000" b="0" i="0" kern="1200" dirty="0">
                <a:solidFill>
                  <a:schemeClr val="tx1"/>
                </a:solidFill>
                <a:effectLst/>
                <a:latin typeface="+mn-lt"/>
                <a:ea typeface="+mn-ea"/>
                <a:cs typeface="+mn-cs"/>
              </a:rPr>
              <a:t> to recruit Keyworkers</a:t>
            </a:r>
            <a:r>
              <a:rPr lang="en-US" sz="1000" dirty="0">
                <a:latin typeface="+mn-lt"/>
              </a:rPr>
              <a:t> </a:t>
            </a:r>
            <a:endParaRPr lang="en-US" sz="1000" dirty="0">
              <a:latin typeface="+mn-lt"/>
              <a:cs typeface="Calibri"/>
            </a:endParaRPr>
          </a:p>
          <a:p>
            <a:pPr marL="285750" indent="-285750">
              <a:buFont typeface="Arial"/>
              <a:buChar char="•"/>
            </a:pPr>
            <a:r>
              <a:rPr lang="en-US" sz="1000" b="0" i="0" kern="1200" dirty="0">
                <a:solidFill>
                  <a:schemeClr val="tx1"/>
                </a:solidFill>
                <a:effectLst/>
                <a:latin typeface="+mn-lt"/>
                <a:ea typeface="+mn-ea"/>
                <a:cs typeface="+mn-cs"/>
              </a:rPr>
              <a:t>Publicly endorsing the CFC</a:t>
            </a:r>
            <a:r>
              <a:rPr lang="en-US" sz="1000" dirty="0">
                <a:latin typeface="+mn-lt"/>
              </a:rPr>
              <a:t> </a:t>
            </a:r>
            <a:endParaRPr lang="en-US" sz="1000" dirty="0">
              <a:latin typeface="+mn-lt"/>
              <a:cs typeface="Calibri"/>
            </a:endParaRPr>
          </a:p>
          <a:p>
            <a:pPr marL="285750" indent="-285750">
              <a:buFont typeface="Arial"/>
              <a:buChar char="•"/>
            </a:pPr>
            <a:r>
              <a:rPr lang="en-US" sz="1000" dirty="0">
                <a:latin typeface="+mn-lt"/>
              </a:rPr>
              <a:t>Set</a:t>
            </a:r>
            <a:r>
              <a:rPr lang="en-US" sz="1000" b="0" i="0" kern="1200" dirty="0">
                <a:solidFill>
                  <a:schemeClr val="tx1"/>
                </a:solidFill>
                <a:effectLst/>
                <a:latin typeface="+mn-lt"/>
                <a:ea typeface="+mn-ea"/>
                <a:cs typeface="+mn-cs"/>
              </a:rPr>
              <a:t> CFC </a:t>
            </a:r>
            <a:r>
              <a:rPr lang="en-US" sz="1000" dirty="0">
                <a:latin typeface="+mn-lt"/>
              </a:rPr>
              <a:t>goals</a:t>
            </a:r>
            <a:endParaRPr lang="en-US" sz="1000" dirty="0">
              <a:latin typeface="+mn-lt"/>
              <a:cs typeface="Calibri"/>
            </a:endParaRPr>
          </a:p>
          <a:p>
            <a:pPr marL="285750" indent="-285750">
              <a:buFont typeface="Arial"/>
              <a:buChar char="•"/>
            </a:pPr>
            <a:r>
              <a:rPr lang="en-US" sz="1000" dirty="0">
                <a:latin typeface="+mn-lt"/>
              </a:rPr>
              <a:t>Attend</a:t>
            </a:r>
            <a:r>
              <a:rPr lang="en-US" sz="1000" b="0" i="0" kern="1200" dirty="0">
                <a:solidFill>
                  <a:schemeClr val="tx1"/>
                </a:solidFill>
                <a:effectLst/>
                <a:latin typeface="+mn-lt"/>
                <a:ea typeface="+mn-ea"/>
                <a:cs typeface="+mn-cs"/>
              </a:rPr>
              <a:t> campaign </a:t>
            </a:r>
            <a:r>
              <a:rPr lang="en-US" sz="1000" dirty="0">
                <a:latin typeface="+mn-lt"/>
              </a:rPr>
              <a:t>events</a:t>
            </a:r>
            <a:endParaRPr lang="en-US" sz="1000" dirty="0">
              <a:latin typeface="+mn-lt"/>
              <a:cs typeface="Calibri"/>
            </a:endParaRPr>
          </a:p>
          <a:p>
            <a:pPr marL="285750" indent="-285750">
              <a:buFont typeface="Arial"/>
              <a:buChar char="•"/>
            </a:pPr>
            <a:r>
              <a:rPr lang="en-US" sz="1000" dirty="0">
                <a:latin typeface="+mn-lt"/>
                <a:ea typeface="Open Sans Regular"/>
              </a:rPr>
              <a:t>Make a publicly</a:t>
            </a:r>
            <a:r>
              <a:rPr lang="en-US" sz="1000" b="0" i="0" kern="1200" dirty="0">
                <a:solidFill>
                  <a:schemeClr val="tx1"/>
                </a:solidFill>
                <a:effectLst/>
                <a:latin typeface="+mn-lt"/>
                <a:ea typeface="Open Sans Regular"/>
                <a:cs typeface="Calibri" panose="020F0502020204030204"/>
              </a:rPr>
              <a:t> </a:t>
            </a:r>
            <a:r>
              <a:rPr lang="en-US" sz="1000" dirty="0">
                <a:latin typeface="+mn-lt"/>
                <a:ea typeface="Open Sans Regular"/>
                <a:cs typeface="Calibri" panose="020F0502020204030204"/>
              </a:rPr>
              <a:t>pledge</a:t>
            </a:r>
            <a:r>
              <a:rPr lang="en-US" sz="1000" b="0" i="0" kern="1200" dirty="0">
                <a:solidFill>
                  <a:schemeClr val="tx1"/>
                </a:solidFill>
                <a:effectLst/>
                <a:latin typeface="+mn-lt"/>
                <a:ea typeface="Open Sans Regular"/>
                <a:cs typeface="Calibri"/>
              </a:rPr>
              <a:t> (this can also be a photo opportunity)</a:t>
            </a:r>
            <a:endParaRPr lang="en-US" dirty="0">
              <a:ea typeface="Open Sans Regular" charset="0"/>
              <a:cs typeface="Open Sans Regular" charset="0"/>
            </a:endParaRPr>
          </a:p>
          <a:p>
            <a:pPr marL="285750" indent="-285750">
              <a:buFont typeface="Arial"/>
              <a:buChar char="•"/>
            </a:pPr>
            <a:r>
              <a:rPr lang="en-US" sz="1000" dirty="0">
                <a:latin typeface="+mn-lt"/>
                <a:ea typeface="Open Sans Regular"/>
                <a:cs typeface="Calibri"/>
              </a:rPr>
              <a:t>Offer</a:t>
            </a:r>
            <a:r>
              <a:rPr lang="en-US" sz="1000" b="0" i="0" kern="1200" dirty="0">
                <a:solidFill>
                  <a:schemeClr val="tx1"/>
                </a:solidFill>
                <a:effectLst/>
                <a:latin typeface="+mn-lt"/>
                <a:ea typeface="Open Sans Regular"/>
                <a:cs typeface="Calibri"/>
              </a:rPr>
              <a:t> incentives/</a:t>
            </a:r>
            <a:r>
              <a:rPr lang="en-US" sz="1000" dirty="0">
                <a:latin typeface="+mn-lt"/>
                <a:ea typeface="Open Sans Regular"/>
                <a:cs typeface="Calibri"/>
              </a:rPr>
              <a:t>perks like parking</a:t>
            </a:r>
            <a:r>
              <a:rPr lang="en-US" sz="1000" b="0" i="0" kern="1200" dirty="0">
                <a:solidFill>
                  <a:schemeClr val="tx1"/>
                </a:solidFill>
                <a:effectLst/>
                <a:latin typeface="+mn-lt"/>
                <a:ea typeface="Open Sans Regular"/>
                <a:cs typeface="Calibri"/>
              </a:rPr>
              <a:t> spots, time off, lunch with leadership </a:t>
            </a:r>
            <a:r>
              <a:rPr lang="en-US" sz="1000" dirty="0">
                <a:latin typeface="+mn-lt"/>
                <a:ea typeface="Open Sans Regular"/>
                <a:cs typeface="Calibri"/>
              </a:rPr>
              <a:t>– as allowed by your agency's ethics office</a:t>
            </a:r>
          </a:p>
          <a:p>
            <a:pPr marL="285750" indent="-285750">
              <a:buFont typeface="Arial"/>
              <a:buChar char="•"/>
            </a:pPr>
            <a:r>
              <a:rPr lang="en-US" sz="1000" dirty="0">
                <a:latin typeface="+mn-lt"/>
                <a:ea typeface="Open Sans Regular"/>
                <a:cs typeface="Calibri"/>
              </a:rPr>
              <a:t>Recognize</a:t>
            </a:r>
            <a:r>
              <a:rPr lang="en-US" sz="1000" b="0" i="0" kern="1200" dirty="0">
                <a:solidFill>
                  <a:schemeClr val="tx1"/>
                </a:solidFill>
                <a:effectLst/>
                <a:latin typeface="+mn-lt"/>
                <a:ea typeface="Open Sans Regular"/>
                <a:cs typeface="Calibri"/>
              </a:rPr>
              <a:t> campaign workers</a:t>
            </a:r>
            <a:r>
              <a:rPr lang="en-US" sz="1000" dirty="0">
                <a:latin typeface="+mn-lt"/>
                <a:ea typeface="Open Sans Regular"/>
                <a:cs typeface="Calibri"/>
              </a:rPr>
              <a:t> verbally and/or through memos, emails, certificates</a:t>
            </a:r>
            <a:endParaRPr lang="en-US" sz="1000" dirty="0">
              <a:latin typeface="+mn-lt"/>
              <a:cs typeface="Calibri"/>
            </a:endParaRPr>
          </a:p>
          <a:p>
            <a:pPr marL="0" lvl="0" indent="0">
              <a:buFont typeface="Arial" panose="020B0604020202020204" pitchFamily="34" charset="0"/>
              <a:buNone/>
            </a:pPr>
            <a:endParaRPr lang="en-US" sz="1000" b="0" i="0" kern="1200" dirty="0">
              <a:solidFill>
                <a:schemeClr val="tx1"/>
              </a:solidFill>
              <a:effectLst/>
              <a:latin typeface="+mn-lt"/>
              <a:ea typeface="+mn-ea"/>
              <a:cs typeface="+mn-cs"/>
            </a:endParaRPr>
          </a:p>
          <a:p>
            <a:r>
              <a:rPr lang="en-US" sz="1000" dirty="0">
                <a:latin typeface="+mn-lt"/>
                <a:ea typeface="Open Sans Regular"/>
                <a:cs typeface="Calibri"/>
              </a:rPr>
              <a:t>Reference the Leadership</a:t>
            </a:r>
            <a:r>
              <a:rPr lang="en-US" sz="1000" b="0" i="0" kern="1200" dirty="0">
                <a:solidFill>
                  <a:schemeClr val="tx1"/>
                </a:solidFill>
                <a:effectLst/>
                <a:latin typeface="+mn-lt"/>
                <a:ea typeface="Open Sans Regular"/>
                <a:cs typeface="Calibri"/>
              </a:rPr>
              <a:t> section of the Campaign Worker Toolkit</a:t>
            </a:r>
            <a:r>
              <a:rPr lang="en-US" sz="1000" dirty="0">
                <a:latin typeface="+mn-lt"/>
                <a:ea typeface="Open Sans Regular"/>
                <a:cs typeface="Calibri"/>
              </a:rPr>
              <a:t>, with resources such as ready to use communication, tips and more all available </a:t>
            </a:r>
            <a:r>
              <a:rPr lang="en-US" sz="1000" b="0" i="0" kern="1200" dirty="0">
                <a:solidFill>
                  <a:schemeClr val="tx1"/>
                </a:solidFill>
                <a:effectLst/>
                <a:latin typeface="+mn-lt"/>
                <a:ea typeface="Open Sans Regular"/>
                <a:cs typeface="Calibri"/>
              </a:rPr>
              <a:t>on </a:t>
            </a:r>
            <a:r>
              <a:rPr lang="en-US" sz="1000" dirty="0">
                <a:latin typeface="+mn-lt"/>
                <a:ea typeface="Open Sans Regular"/>
                <a:cs typeface="Calibri"/>
              </a:rPr>
              <a:t>our </a:t>
            </a:r>
            <a:r>
              <a:rPr lang="en-US" sz="1000" b="0" i="0" kern="1200" dirty="0">
                <a:solidFill>
                  <a:schemeClr val="tx1"/>
                </a:solidFill>
                <a:effectLst/>
                <a:latin typeface="+mn-lt"/>
                <a:ea typeface="Open Sans Regular"/>
                <a:cs typeface="Calibri"/>
              </a:rPr>
              <a:t>website</a:t>
            </a:r>
            <a:r>
              <a:rPr lang="en-US" sz="1000" dirty="0">
                <a:latin typeface="+mn-lt"/>
                <a:ea typeface="Open Sans Regular"/>
                <a:cs typeface="Calibri"/>
              </a:rPr>
              <a:t>.</a:t>
            </a:r>
            <a:endParaRPr lang="en-US" sz="1200" dirty="0">
              <a:latin typeface="+mn-lt"/>
              <a:ea typeface="Open Sans Regular"/>
              <a:cs typeface="Calibri"/>
            </a:endParaRPr>
          </a:p>
          <a:p>
            <a:endParaRPr lang="en-US" sz="1200" b="0" i="0" kern="1200" dirty="0">
              <a:solidFill>
                <a:schemeClr val="tx1"/>
              </a:solidFill>
              <a:effectLst/>
              <a:latin typeface="+mn-lt"/>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13</a:t>
            </a:fld>
            <a:endParaRPr lang="uk-UA"/>
          </a:p>
        </p:txBody>
      </p:sp>
    </p:spTree>
    <p:extLst>
      <p:ext uri="{BB962C8B-B14F-4D97-AF65-F5344CB8AC3E}">
        <p14:creationId xmlns:p14="http://schemas.microsoft.com/office/powerpoint/2010/main" val="137303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3600" b="1" i="0" u="none" strike="noStrike" dirty="0">
                <a:solidFill>
                  <a:srgbClr val="58585B"/>
                </a:solidFill>
                <a:effectLst/>
                <a:latin typeface="Calibri" panose="020F0502020204030204" pitchFamily="34" charset="0"/>
              </a:rPr>
              <a:t>Brief leadership and campaign workers on the weekly on campaign progress, share upcoming events, and review ways for them to get involved.</a:t>
            </a:r>
          </a:p>
          <a:p>
            <a:pPr marL="171450" indent="-171450" algn="l" defTabSz="511937" rtl="0" eaLnBrk="1" fontAlgn="base" latinLnBrk="0" hangingPunct="1">
              <a:buFont typeface="Arial" panose="020B0604020202020204" pitchFamily="34" charset="0"/>
              <a:buChar char="•"/>
            </a:pPr>
            <a:r>
              <a:rPr lang="en-US" sz="1000" b="0" i="0" kern="1200" dirty="0">
                <a:solidFill>
                  <a:schemeClr val="tx1"/>
                </a:solidFill>
                <a:effectLst/>
                <a:latin typeface="+mn-lt"/>
                <a:ea typeface="+mn-ea"/>
                <a:cs typeface="+mn-cs"/>
              </a:rPr>
              <a:t>Keep Leadership and Keyworkers informed of campaign progress​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Use weekly pledge report provided by the CFC​ to share these results.</a:t>
            </a:r>
          </a:p>
          <a:p>
            <a:pPr marL="171450" indent="-171450" algn="l" defTabSz="511937" rtl="0" eaLnBrk="1" fontAlgn="base" latinLnBrk="0" hangingPunct="1">
              <a:buFont typeface="Arial" panose="020B0604020202020204" pitchFamily="34" charset="0"/>
              <a:buChar char="•"/>
            </a:pPr>
            <a:endParaRPr lang="en-US" sz="10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14</a:t>
            </a:fld>
            <a:endParaRPr lang="uk-UA"/>
          </a:p>
        </p:txBody>
      </p:sp>
    </p:spTree>
    <p:extLst>
      <p:ext uri="{BB962C8B-B14F-4D97-AF65-F5344CB8AC3E}">
        <p14:creationId xmlns:p14="http://schemas.microsoft.com/office/powerpoint/2010/main" val="255745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Open Sans Regular"/>
                <a:cs typeface="Calibri"/>
              </a:rPr>
              <a:t>You know that your </a:t>
            </a:r>
            <a:r>
              <a:rPr lang="en-US" sz="1200" b="1" dirty="0">
                <a:latin typeface="+mn-lt"/>
                <a:ea typeface="Open Sans Regular"/>
                <a:cs typeface="Calibri"/>
              </a:rPr>
              <a:t>#1 goal as a campaign worker is to make sure all of your colleagues have been invited to give through the CFC</a:t>
            </a:r>
            <a:r>
              <a:rPr lang="en-US" sz="1200" dirty="0">
                <a:latin typeface="+mn-lt"/>
                <a:ea typeface="Open Sans Regular"/>
                <a:cs typeface="Calibri"/>
              </a:rPr>
              <a:t>. And we have talked about primary ways to make that happen. But did you know that people need to hear about something 4-6 times before they take action?</a:t>
            </a:r>
            <a:endParaRPr lang="en-US" dirty="0"/>
          </a:p>
          <a:p>
            <a:endParaRPr lang="en-US" sz="1200" dirty="0">
              <a:latin typeface="+mn-lt"/>
              <a:ea typeface="Open Sans Regular"/>
              <a:cs typeface="Calibri"/>
            </a:endParaRPr>
          </a:p>
          <a:p>
            <a:r>
              <a:rPr lang="en-US" sz="1200" dirty="0">
                <a:latin typeface="+mn-lt"/>
                <a:ea typeface="Open Sans Regular"/>
                <a:cs typeface="Calibri"/>
              </a:rPr>
              <a:t>So we have a few other suggestions on how to get the word out about the CFC and a few additional tasks for you as a CFC campaign worker. </a:t>
            </a:r>
            <a:endParaRPr lang="en-US" sz="10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15</a:t>
            </a:fld>
            <a:endParaRPr lang="uk-UA"/>
          </a:p>
        </p:txBody>
      </p:sp>
    </p:spTree>
    <p:extLst>
      <p:ext uri="{BB962C8B-B14F-4D97-AF65-F5344CB8AC3E}">
        <p14:creationId xmlns:p14="http://schemas.microsoft.com/office/powerpoint/2010/main" val="216477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Open Sans Regular"/>
                <a:ea typeface="Open Sans Regular"/>
                <a:cs typeface="Open Sans Regular"/>
              </a:rPr>
              <a:t>First, make </a:t>
            </a:r>
            <a:r>
              <a:rPr lang="en-US" sz="1000" dirty="0">
                <a:solidFill>
                  <a:schemeClr val="tx1"/>
                </a:solidFill>
                <a:latin typeface="Open Sans Regular"/>
                <a:ea typeface="Open Sans Regular"/>
                <a:cs typeface="Open Sans Regular"/>
              </a:rPr>
              <a:t>sure your co-workers know it is CFC season by promoting the campaign EVERYWHERE you can!</a:t>
            </a:r>
            <a:r>
              <a:rPr lang="en-US" sz="1000" dirty="0">
                <a:latin typeface="Open Sans Regular"/>
                <a:ea typeface="Open Sans Regular"/>
                <a:cs typeface="Open Sans Regular"/>
              </a:rPr>
              <a:t> </a:t>
            </a:r>
            <a:endParaRPr lang="en-US" sz="1000" dirty="0">
              <a:solidFill>
                <a:schemeClr val="tx1"/>
              </a:solidFill>
              <a:cs typeface="Arial"/>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a:defRPr/>
            </a:pPr>
            <a:r>
              <a:rPr lang="en-US" sz="1000" dirty="0">
                <a:solidFill>
                  <a:schemeClr val="tx1"/>
                </a:solidFill>
                <a:latin typeface="Open Sans Regular"/>
                <a:ea typeface="Open Sans Regular"/>
                <a:cs typeface="Open Sans Regular"/>
              </a:rPr>
              <a:t>Here are a few ways </a:t>
            </a:r>
            <a:r>
              <a:rPr lang="en-US" sz="1000" dirty="0">
                <a:latin typeface="Open Sans Regular"/>
                <a:ea typeface="Open Sans Regular"/>
                <a:cs typeface="Open Sans Regular"/>
              </a:rPr>
              <a:t>you</a:t>
            </a:r>
            <a:r>
              <a:rPr lang="en-US" sz="1000" dirty="0">
                <a:solidFill>
                  <a:schemeClr val="tx1"/>
                </a:solidFill>
                <a:latin typeface="Open Sans Regular"/>
                <a:ea typeface="Open Sans Regular"/>
                <a:cs typeface="Open Sans Regular"/>
              </a:rPr>
              <a:t> can increase public visibility within your IN-PERSON campaign</a:t>
            </a:r>
            <a:r>
              <a:rPr lang="en-US" sz="1000" dirty="0">
                <a:latin typeface="Open Sans Regular"/>
                <a:ea typeface="Open Sans Regular"/>
                <a:cs typeface="Open Sans Regular"/>
              </a:rPr>
              <a:t> (if applicable).</a:t>
            </a:r>
            <a:endParaRPr lang="en-US" sz="1000" dirty="0">
              <a:solidFill>
                <a:schemeClr val="tx1"/>
              </a:solidFill>
              <a:latin typeface="Open Sans Regular"/>
              <a:ea typeface="Open Sans Regular"/>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Open Sans Regular"/>
              <a:cs typeface="Open Sans Regular"/>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Print and hang campaign posters and banners in prominent areas.</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Track campaign progress with a physical barometer poster.</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Print and place donor cards and flyers on people's desks or in high-traffic areas.</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Use splash screen on digital signage and public monitors.</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Coordinate with your Public Affairs Office to place CFC articles and ads in publications. </a:t>
            </a:r>
            <a:endParaRPr lang="en-US" sz="10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16</a:t>
            </a:fld>
            <a:endParaRPr lang="uk-UA"/>
          </a:p>
        </p:txBody>
      </p:sp>
    </p:spTree>
    <p:extLst>
      <p:ext uri="{BB962C8B-B14F-4D97-AF65-F5344CB8AC3E}">
        <p14:creationId xmlns:p14="http://schemas.microsoft.com/office/powerpoint/2010/main" val="2577179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Regular"/>
                <a:ea typeface="Open Sans Regular"/>
                <a:cs typeface="Open Sans Regular"/>
              </a:rPr>
              <a:t>Here are a few ways </a:t>
            </a:r>
            <a:r>
              <a:rPr lang="en-US" sz="1000" dirty="0">
                <a:latin typeface="Open Sans Regular"/>
                <a:ea typeface="Open Sans Regular"/>
                <a:cs typeface="Open Sans Regular"/>
              </a:rPr>
              <a:t>you</a:t>
            </a:r>
            <a:r>
              <a:rPr lang="en-US" sz="1000" dirty="0">
                <a:solidFill>
                  <a:schemeClr val="tx1"/>
                </a:solidFill>
                <a:latin typeface="Open Sans Regular"/>
                <a:ea typeface="Open Sans Regular"/>
                <a:cs typeface="Open Sans Regular"/>
              </a:rPr>
              <a:t> can increase public visibility within your VIRTUAL campaign.</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solidFill>
                <a:schemeClr val="tx1"/>
              </a:solidFill>
              <a:cs typeface="Arial"/>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Develop a CFC section on your intranet highlighting the benefits of giving, inspiring stories, photos of campaign activities, and progress toward campaign goals.</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Promote splash screens on everyone’s computer when they log in for the day.</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Engage with the CFC's social media accounts by liking, commenting, and sharing.</a:t>
            </a:r>
            <a:endParaRPr lang="en-US" sz="1000" b="0" i="0" u="none" strike="noStrike" dirty="0">
              <a:solidFill>
                <a:schemeClr val="tx1"/>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chemeClr val="tx1"/>
                </a:solidFill>
                <a:effectLst/>
                <a:latin typeface="+mn-lt"/>
              </a:rPr>
              <a:t>Send out the pre-drafted weekly emails from the Campaign Worker Toolkit. </a:t>
            </a:r>
            <a:endParaRPr lang="en-US" sz="1000" b="0" i="0" u="none" strike="noStrike" dirty="0">
              <a:solidFill>
                <a:schemeClr val="tx1"/>
              </a:solidFill>
              <a:effectLst/>
              <a:latin typeface="+mn-lt"/>
              <a:cs typeface="Calibri"/>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endParaRPr lang="en-US" sz="1000" dirty="0">
              <a:solidFill>
                <a:schemeClr val="tx1"/>
              </a:solidFill>
              <a:latin typeface="+mn-lt"/>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17</a:t>
            </a:fld>
            <a:endParaRPr lang="uk-UA"/>
          </a:p>
        </p:txBody>
      </p:sp>
    </p:spTree>
    <p:extLst>
      <p:ext uri="{BB962C8B-B14F-4D97-AF65-F5344CB8AC3E}">
        <p14:creationId xmlns:p14="http://schemas.microsoft.com/office/powerpoint/2010/main" val="248372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400" b="0" i="0" kern="1200" dirty="0">
                <a:solidFill>
                  <a:schemeClr val="tx1"/>
                </a:solidFill>
                <a:effectLst/>
                <a:latin typeface="+mn-lt"/>
                <a:ea typeface="Open Sans Regular"/>
                <a:cs typeface="Calibri"/>
              </a:rPr>
              <a:t>Another way to help publicize the campaign is by hosting</a:t>
            </a:r>
            <a:r>
              <a:rPr lang="en-US" sz="2400" dirty="0">
                <a:latin typeface="+mn-lt"/>
                <a:ea typeface="Open Sans Regular"/>
                <a:cs typeface="Calibri"/>
              </a:rPr>
              <a:t> a</a:t>
            </a:r>
            <a:r>
              <a:rPr lang="en-US" sz="2400" b="0" i="0" kern="1200" dirty="0">
                <a:solidFill>
                  <a:schemeClr val="tx1"/>
                </a:solidFill>
                <a:effectLst/>
                <a:latin typeface="+mn-lt"/>
                <a:ea typeface="Open Sans Regular"/>
                <a:cs typeface="Calibri"/>
              </a:rPr>
              <a:t> local CFC </a:t>
            </a:r>
            <a:r>
              <a:rPr lang="en-US" sz="2400" dirty="0">
                <a:latin typeface="+mn-lt"/>
                <a:ea typeface="Open Sans Regular"/>
                <a:cs typeface="Calibri"/>
              </a:rPr>
              <a:t>event. We would love to see each agency/military installation host at least one CFC event this year. Well</a:t>
            </a:r>
            <a:r>
              <a:rPr lang="en-US" sz="2400" b="0" i="0" kern="1200" dirty="0">
                <a:solidFill>
                  <a:schemeClr val="tx1"/>
                </a:solidFill>
                <a:effectLst/>
                <a:latin typeface="+mn-lt"/>
                <a:ea typeface="Open Sans Regular"/>
                <a:cs typeface="Calibri"/>
              </a:rPr>
              <a:t> executed events, either </a:t>
            </a:r>
            <a:r>
              <a:rPr lang="en-US" sz="2400" dirty="0">
                <a:latin typeface="+mn-lt"/>
                <a:ea typeface="Open Sans Regular"/>
                <a:cs typeface="Calibri"/>
              </a:rPr>
              <a:t>on-site or</a:t>
            </a:r>
            <a:r>
              <a:rPr lang="en-US" sz="2400" b="0" i="0" kern="1200" dirty="0">
                <a:solidFill>
                  <a:schemeClr val="tx1"/>
                </a:solidFill>
                <a:effectLst/>
                <a:latin typeface="+mn-lt"/>
                <a:ea typeface="Open Sans Regular"/>
                <a:cs typeface="Calibri"/>
              </a:rPr>
              <a:t> </a:t>
            </a:r>
            <a:r>
              <a:rPr lang="en-US" sz="2400" dirty="0">
                <a:latin typeface="+mn-lt"/>
                <a:ea typeface="Open Sans Regular"/>
                <a:cs typeface="Calibri"/>
              </a:rPr>
              <a:t>virtual</a:t>
            </a:r>
            <a:r>
              <a:rPr lang="en-US" sz="2400" b="0" i="0" kern="1200" dirty="0">
                <a:solidFill>
                  <a:schemeClr val="tx1"/>
                </a:solidFill>
                <a:effectLst/>
                <a:latin typeface="+mn-lt"/>
                <a:ea typeface="Open Sans Regular"/>
                <a:cs typeface="Calibri"/>
              </a:rPr>
              <a:t>, can be powerful tools to;</a:t>
            </a:r>
          </a:p>
          <a:p>
            <a:pPr algn="l" rtl="0" fontAlgn="base">
              <a:buFont typeface="Arial" panose="020B0604020202020204" pitchFamily="34" charset="0"/>
              <a:buNone/>
            </a:pPr>
            <a:endParaRPr lang="en-US" sz="2400" b="0" i="0" kern="1200" dirty="0">
              <a:solidFill>
                <a:schemeClr val="tx1"/>
              </a:solidFill>
              <a:effectLst/>
              <a:latin typeface="+mn-lt"/>
              <a:ea typeface="Open Sans Regular"/>
              <a:cs typeface="Open Sans Regular"/>
            </a:endParaRPr>
          </a:p>
          <a:p>
            <a:pPr marL="171450" indent="-171450" algn="l" defTabSz="511937" rtl="0" eaLnBrk="1" fontAlgn="base" latinLnBrk="0" hangingPunct="1">
              <a:buFont typeface="Arial" panose="020B0604020202020204" pitchFamily="34" charset="0"/>
              <a:buChar char="•"/>
            </a:pPr>
            <a:r>
              <a:rPr lang="en-US" sz="1000" dirty="0">
                <a:latin typeface="+mn-lt"/>
              </a:rPr>
              <a:t>Give</a:t>
            </a:r>
            <a:r>
              <a:rPr lang="en-US" sz="1000" b="0" i="0" u="none" strike="noStrike" kern="1200" dirty="0">
                <a:solidFill>
                  <a:schemeClr val="tx1"/>
                </a:solidFill>
                <a:effectLst/>
                <a:latin typeface="+mn-lt"/>
                <a:ea typeface="+mn-ea"/>
                <a:cs typeface="+mn-cs"/>
              </a:rPr>
              <a:t> colleagues the opportunity to hear directly from the charities they support.​</a:t>
            </a:r>
            <a:endParaRPr lang="en-US" sz="1000" b="0" i="0" u="none" strike="noStrike" kern="1200" dirty="0">
              <a:solidFill>
                <a:schemeClr val="tx1"/>
              </a:solidFill>
              <a:effectLst/>
              <a:latin typeface="+mn-lt"/>
              <a:cs typeface="Calibri"/>
            </a:endParaRP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Increase participation in the campaign.​</a:t>
            </a: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Give employees opportunities to learn about the CFC.​</a:t>
            </a: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Motivate campaign workers.​</a:t>
            </a: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Increase donations for charities.​</a:t>
            </a: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Make you (the organizer) look like a rock star to your leadership.​</a:t>
            </a: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Boost morale in your workplace.​</a:t>
            </a:r>
          </a:p>
          <a:p>
            <a:pPr marL="171450" indent="-171450" algn="l" defTabSz="511937" rtl="0" eaLnBrk="1" fontAlgn="base" latinLnBrk="0" hangingPunct="1">
              <a:buFont typeface="Arial" panose="020B0604020202020204" pitchFamily="34" charset="0"/>
              <a:buChar char="•"/>
            </a:pPr>
            <a:r>
              <a:rPr lang="en-US" sz="1000" b="0" i="0" u="none" strike="noStrike" kern="1200" dirty="0">
                <a:solidFill>
                  <a:schemeClr val="tx1"/>
                </a:solidFill>
                <a:effectLst/>
                <a:latin typeface="+mn-lt"/>
                <a:ea typeface="+mn-ea"/>
                <a:cs typeface="+mn-cs"/>
              </a:rPr>
              <a:t>Now, more than ever, reaching remote or telework employees is essential in hosting an event.</a:t>
            </a:r>
          </a:p>
          <a:p>
            <a:pPr algn="l" rtl="0" fontAlgn="base"/>
            <a:endParaRPr lang="en-US" sz="2400" b="0" i="0" dirty="0">
              <a:solidFill>
                <a:srgbClr val="3F3F3F"/>
              </a:solidFill>
              <a:effectLst/>
              <a:latin typeface="Arial" panose="020B0604020202020204" pitchFamily="34" charset="0"/>
            </a:endParaRPr>
          </a:p>
          <a:p>
            <a:pPr>
              <a:defRPr/>
            </a:pPr>
            <a:r>
              <a:rPr lang="en-US" sz="1000" b="0" i="0" kern="1200" dirty="0">
                <a:solidFill>
                  <a:schemeClr val="tx1"/>
                </a:solidFill>
                <a:effectLst/>
                <a:latin typeface="+mn-lt"/>
                <a:ea typeface="Open Sans Regular"/>
                <a:cs typeface="Open Sans Regular"/>
              </a:rPr>
              <a:t>Plus, events are </a:t>
            </a:r>
            <a:r>
              <a:rPr lang="en-US" sz="1000" b="1" i="0" kern="1200" dirty="0">
                <a:solidFill>
                  <a:schemeClr val="tx1"/>
                </a:solidFill>
                <a:effectLst/>
                <a:latin typeface="+mn-lt"/>
                <a:ea typeface="Open Sans Regular"/>
                <a:cs typeface="Open Sans Regular"/>
              </a:rPr>
              <a:t>FUN! </a:t>
            </a:r>
            <a:r>
              <a:rPr lang="en-US" sz="1000" b="0" i="0" kern="1200" dirty="0">
                <a:solidFill>
                  <a:schemeClr val="tx1"/>
                </a:solidFill>
                <a:effectLst/>
                <a:latin typeface="+mn-lt"/>
                <a:ea typeface="Open Sans Regular"/>
                <a:cs typeface="Open Sans Regular"/>
              </a:rPr>
              <a:t>Don’t forget to incorporate charities into your event—they are the heart of the CFC, and their stories can motivate your colleagues to donate!</a:t>
            </a:r>
            <a:endParaRPr lang="en-US" sz="1000" b="0" i="0" kern="1200" dirty="0">
              <a:solidFill>
                <a:schemeClr val="tx1"/>
              </a:solidFill>
              <a:effectLst/>
              <a:latin typeface="+mn-lt"/>
              <a:ea typeface="+mn-ea"/>
              <a:cs typeface="+mn-cs"/>
            </a:endParaRPr>
          </a:p>
          <a:p>
            <a:pPr>
              <a:defRPr/>
            </a:pPr>
            <a:endParaRPr lang="en-US" sz="1000" b="0" i="0" kern="1200" dirty="0">
              <a:solidFill>
                <a:schemeClr val="tx1"/>
              </a:solidFill>
              <a:effectLst/>
              <a:latin typeface="+mn-lt"/>
              <a:ea typeface="Open Sans Regular"/>
              <a:cs typeface="Open Sans Regular"/>
            </a:endParaRPr>
          </a:p>
          <a:p>
            <a:pPr algn="l" rtl="0" fontAlgn="base"/>
            <a:r>
              <a:rPr lang="en-US" sz="1000" b="0" i="0" u="none" strike="noStrike" dirty="0">
                <a:solidFill>
                  <a:srgbClr val="000000"/>
                </a:solidFill>
                <a:effectLst/>
                <a:latin typeface="+mn-lt"/>
              </a:rPr>
              <a:t>To pull off a successful campaign event, you will need to consider several things.</a:t>
            </a:r>
          </a:p>
          <a:p>
            <a:pPr algn="l" rtl="0" fontAlgn="base"/>
            <a:endParaRPr lang="en-US" sz="1000" b="0" i="0" u="none" strike="noStrike" dirty="0">
              <a:solidFill>
                <a:srgbClr val="000000"/>
              </a:solidFill>
              <a:effectLst/>
              <a:latin typeface="+mn-lt"/>
            </a:endParaRPr>
          </a:p>
          <a:p>
            <a:pPr algn="l" rtl="0" fontAlgn="base"/>
            <a:r>
              <a:rPr lang="en-US" sz="1000" b="0" i="0" u="none" strike="noStrike" dirty="0">
                <a:solidFill>
                  <a:srgbClr val="000000"/>
                </a:solidFill>
                <a:effectLst/>
                <a:latin typeface="+mn-lt"/>
              </a:rPr>
              <a:t>Give yourself plenty of time! Planning at least two weeks in advance will help secure charities for your event, get on your leadership’s calendar, reserve a location, and will give ample time to promote your event to maximize attendance and impact. </a:t>
            </a:r>
            <a:r>
              <a:rPr lang="en-US" sz="1000" b="0" i="0" dirty="0">
                <a:solidFill>
                  <a:srgbClr val="444444"/>
                </a:solidFill>
                <a:effectLst/>
                <a:latin typeface="+mn-lt"/>
              </a:rPr>
              <a:t>​</a:t>
            </a:r>
          </a:p>
          <a:p>
            <a:pPr algn="l" rtl="0" fontAlgn="base"/>
            <a:r>
              <a:rPr lang="en-US" sz="1000" b="0" i="0" dirty="0">
                <a:solidFill>
                  <a:srgbClr val="444444"/>
                </a:solidFill>
                <a:effectLst/>
                <a:latin typeface="+mn-lt"/>
              </a:rPr>
              <a:t>​</a:t>
            </a:r>
          </a:p>
          <a:p>
            <a:pPr algn="l" rtl="0" fontAlgn="base"/>
            <a:r>
              <a:rPr lang="en-US" sz="1000" b="0" i="0" u="none" strike="noStrike" dirty="0">
                <a:solidFill>
                  <a:srgbClr val="000000"/>
                </a:solidFill>
                <a:effectLst/>
                <a:latin typeface="+mn-lt"/>
              </a:rPr>
              <a:t>Promote the event through announcements, flyers, emails, newsletters, splash screens, social media, website, intranet, bulletin boards, and word of mouth. Contact your local public affairs office or radio station for event coverage. </a:t>
            </a:r>
            <a:r>
              <a:rPr lang="en-US" sz="1000" b="0" i="0" dirty="0">
                <a:solidFill>
                  <a:srgbClr val="444444"/>
                </a:solidFill>
                <a:effectLst/>
                <a:latin typeface="+mn-lt"/>
              </a:rPr>
              <a:t>​</a:t>
            </a: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defRPr/>
            </a:pPr>
            <a:endParaRPr lang="en-US" sz="1000" b="0" i="0" kern="1200" dirty="0">
              <a:solidFill>
                <a:schemeClr val="tx1"/>
              </a:solidFill>
              <a:effectLst/>
              <a:latin typeface="+mn-lt"/>
              <a:ea typeface="Open Sans Regular"/>
              <a:cs typeface="Open Sans Regular"/>
            </a:endParaRPr>
          </a:p>
          <a:p>
            <a:pPr>
              <a:defRPr/>
            </a:pPr>
            <a:endParaRPr lang="en-US" sz="1200" dirty="0">
              <a:latin typeface="+mn-lt"/>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18</a:t>
            </a:fld>
            <a:endParaRPr lang="uk-UA"/>
          </a:p>
        </p:txBody>
      </p:sp>
    </p:spTree>
    <p:extLst>
      <p:ext uri="{BB962C8B-B14F-4D97-AF65-F5344CB8AC3E}">
        <p14:creationId xmlns:p14="http://schemas.microsoft.com/office/powerpoint/2010/main" val="278005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000" b="0" i="0" u="none" strike="noStrike" dirty="0">
                <a:solidFill>
                  <a:schemeClr val="tx1"/>
                </a:solidFill>
                <a:effectLst/>
                <a:latin typeface="+mn-lt"/>
              </a:rPr>
              <a:t>Events can be fun, but we must remember to play by the rules. Here are a few qualifications for CFC events. They should always:</a:t>
            </a:r>
            <a:r>
              <a:rPr lang="en-US" sz="1000" b="0" i="0" dirty="0">
                <a:solidFill>
                  <a:schemeClr val="tx1"/>
                </a:solidFill>
                <a:effectLst/>
                <a:latin typeface="+mn-lt"/>
              </a:rPr>
              <a:t>​</a:t>
            </a:r>
          </a:p>
          <a:p>
            <a:pPr algn="l" rtl="0" fontAlgn="base"/>
            <a:r>
              <a:rPr lang="en-US" sz="1000" b="0" i="0" dirty="0">
                <a:solidFill>
                  <a:schemeClr val="tx1"/>
                </a:solidFill>
                <a:effectLst/>
                <a:latin typeface="+mn-lt"/>
              </a:rPr>
              <a:t>​</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Promote employee engagement​.</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Educate about the CFC and participating charities​.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Boost morale and camaraderie​.</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Take place during duty hours​.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Contribute to reaching every federal employee​.</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Participation should remain voluntary​.</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Be approved by your ethics officer​.</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Abide by health and safety guidelines. Ensure you follow your </a:t>
            </a:r>
            <a:r>
              <a:rPr lang="en-US" sz="1000" b="0" i="0" u="none" strike="noStrike" dirty="0">
                <a:solidFill>
                  <a:srgbClr val="000000"/>
                </a:solidFill>
                <a:effectLst/>
                <a:latin typeface="+mn-lt"/>
              </a:rPr>
              <a:t>agency/installation </a:t>
            </a:r>
            <a:r>
              <a:rPr lang="en-US" sz="1000" b="0" i="0" kern="1200" dirty="0">
                <a:solidFill>
                  <a:schemeClr val="tx1"/>
                </a:solidFill>
                <a:effectLst/>
                <a:latin typeface="+mn-lt"/>
                <a:ea typeface="+mn-ea"/>
                <a:cs typeface="+mn-cs"/>
              </a:rPr>
              <a:t>guidelines and regulations regarding current health and safety measures (e.g.: limits on in-person gatherings, face mask requirements, hand sanitizing stations, cleaning protocols, etc.) when planning and implementing CFC training, meetings, and events.</a:t>
            </a:r>
          </a:p>
          <a:p>
            <a:pPr marL="285750" indent="-285750" algn="l" rtl="0" fontAlgn="base">
              <a:buFont typeface="Arial" panose="020B0604020202020204" pitchFamily="34" charset="0"/>
              <a:buChar char="•"/>
            </a:pPr>
            <a:endParaRPr lang="en-US" sz="1000" b="0" i="0" u="none" strike="noStrike" dirty="0">
              <a:solidFill>
                <a:schemeClr val="tx1"/>
              </a:solidFill>
              <a:effectLst/>
              <a:latin typeface="+mn-lt"/>
            </a:endParaRPr>
          </a:p>
          <a:p>
            <a:pPr marL="0" marR="0" lvl="0" indent="0" algn="l" defTabSz="511937"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dirty="0">
                <a:solidFill>
                  <a:schemeClr val="tx1"/>
                </a:solidFill>
                <a:effectLst/>
                <a:latin typeface="+mn-lt"/>
              </a:rPr>
              <a:t>Remember, you do not have to plan your CFC event by yourself. Make sure to build up your team and get all hands-on deck! Find people who get really excited about planning events to help you out. Some things to keep in mind when selecting an events committee: </a:t>
            </a:r>
            <a:r>
              <a:rPr lang="en-US" sz="1000" b="0" i="0" dirty="0">
                <a:solidFill>
                  <a:schemeClr val="tx1"/>
                </a:solidFill>
                <a:effectLst/>
                <a:latin typeface="+mn-lt"/>
              </a:rPr>
              <a:t>​</a:t>
            </a:r>
            <a:r>
              <a:rPr lang="en-US" sz="1000" b="0" i="0" u="none" strike="noStrike" dirty="0">
                <a:solidFill>
                  <a:schemeClr val="tx1"/>
                </a:solidFill>
                <a:effectLst/>
                <a:latin typeface="+mn-lt"/>
              </a:rPr>
              <a:t>Gather a team of creative, outgoing, and hardworking co-workers to plan your event</a:t>
            </a:r>
          </a:p>
        </p:txBody>
      </p:sp>
      <p:sp>
        <p:nvSpPr>
          <p:cNvPr id="4" name="Slide Number Placeholder 3"/>
          <p:cNvSpPr>
            <a:spLocks noGrp="1"/>
          </p:cNvSpPr>
          <p:nvPr>
            <p:ph type="sldNum" sz="quarter" idx="5"/>
          </p:nvPr>
        </p:nvSpPr>
        <p:spPr/>
        <p:txBody>
          <a:bodyPr/>
          <a:lstStyle/>
          <a:p>
            <a:fld id="{BD9C3A12-1E0F-412B-B376-8089A55D946C}" type="slidenum">
              <a:rPr lang="uk-UA" smtClean="0"/>
              <a:pPr/>
              <a:t>19</a:t>
            </a:fld>
            <a:endParaRPr lang="uk-UA"/>
          </a:p>
        </p:txBody>
      </p:sp>
    </p:spTree>
    <p:extLst>
      <p:ext uri="{BB962C8B-B14F-4D97-AF65-F5344CB8AC3E}">
        <p14:creationId xmlns:p14="http://schemas.microsoft.com/office/powerpoint/2010/main" val="350865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000" b="0" i="0" u="none" strike="noStrike" dirty="0">
                <a:solidFill>
                  <a:srgbClr val="000000"/>
                </a:solidFill>
                <a:effectLst/>
                <a:latin typeface="+mn-lt"/>
              </a:rPr>
              <a:t>Let's take a quick minute to go over some virtual etiquette. [Include any other reminders you may have for them here]</a:t>
            </a:r>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buFont typeface="Arial" panose="020B0604020202020204" pitchFamily="34" charset="0"/>
              <a:buChar char="•"/>
            </a:pPr>
            <a:endParaRPr lang="en-US" sz="1000" b="0" i="0" dirty="0">
              <a:solidFill>
                <a:srgbClr val="444444"/>
              </a:solidFill>
              <a:effectLst/>
              <a:latin typeface="+mn-lt"/>
              <a:cs typeface="Calibri"/>
            </a:endParaRPr>
          </a:p>
          <a:p>
            <a:pPr marL="171450" indent="-171450" fontAlgn="base">
              <a:buFont typeface="Arial" panose="020B0604020202020204" pitchFamily="34" charset="0"/>
              <a:buChar char="•"/>
            </a:pPr>
            <a:r>
              <a:rPr lang="en-US" sz="1000" b="0" i="0" u="none" strike="noStrike" dirty="0">
                <a:solidFill>
                  <a:srgbClr val="000000"/>
                </a:solidFill>
                <a:effectLst/>
                <a:latin typeface="+mn-lt"/>
                <a:cs typeface="Calibri"/>
              </a:rPr>
              <a:t>Please keep your device on mute.</a:t>
            </a:r>
            <a:r>
              <a:rPr lang="en-US" sz="1000" b="0" i="0" dirty="0">
                <a:solidFill>
                  <a:srgbClr val="444444"/>
                </a:solidFill>
                <a:effectLst/>
                <a:latin typeface="+mn-lt"/>
                <a:cs typeface="Calibri"/>
              </a:rPr>
              <a:t>​</a:t>
            </a:r>
          </a:p>
          <a:p>
            <a:pPr marL="171450" indent="-171450" fontAlgn="base">
              <a:buFont typeface="Arial" panose="020B0604020202020204" pitchFamily="34" charset="0"/>
              <a:buChar char="•"/>
            </a:pPr>
            <a:r>
              <a:rPr lang="en-US" sz="1000" b="0" i="0" u="none" strike="noStrike" dirty="0">
                <a:solidFill>
                  <a:srgbClr val="000000"/>
                </a:solidFill>
                <a:effectLst/>
                <a:latin typeface="+mn-lt"/>
                <a:cs typeface="Calibri"/>
              </a:rPr>
              <a:t>If you have multiple tabs up, I recommend closing all applications and windows</a:t>
            </a:r>
            <a:r>
              <a:rPr lang="en-US" sz="1000" dirty="0">
                <a:solidFill>
                  <a:srgbClr val="000000"/>
                </a:solidFill>
                <a:latin typeface="+mn-lt"/>
                <a:cs typeface="Calibri"/>
              </a:rPr>
              <a:t>,</a:t>
            </a:r>
            <a:r>
              <a:rPr lang="en-US" sz="1000" b="0" i="0" u="none" strike="noStrike" dirty="0">
                <a:solidFill>
                  <a:srgbClr val="000000"/>
                </a:solidFill>
                <a:effectLst/>
                <a:latin typeface="+mn-lt"/>
                <a:cs typeface="Calibri"/>
              </a:rPr>
              <a:t> </a:t>
            </a:r>
            <a:r>
              <a:rPr lang="en-US" sz="1000" dirty="0">
                <a:solidFill>
                  <a:srgbClr val="000000"/>
                </a:solidFill>
                <a:latin typeface="+mn-lt"/>
                <a:cs typeface="Calibri"/>
              </a:rPr>
              <a:t>as it </a:t>
            </a:r>
            <a:r>
              <a:rPr lang="en-US" sz="1000" b="0" i="0" u="none" strike="noStrike" dirty="0">
                <a:solidFill>
                  <a:srgbClr val="000000"/>
                </a:solidFill>
                <a:effectLst/>
                <a:latin typeface="+mn-lt"/>
                <a:cs typeface="Calibri"/>
              </a:rPr>
              <a:t>will optimize your experience. </a:t>
            </a:r>
            <a:r>
              <a:rPr lang="en-US" sz="1000" b="0" i="0" dirty="0">
                <a:solidFill>
                  <a:srgbClr val="444444"/>
                </a:solidFill>
                <a:effectLst/>
                <a:latin typeface="+mn-lt"/>
                <a:cs typeface="Calibri"/>
              </a:rPr>
              <a:t>​</a:t>
            </a:r>
          </a:p>
          <a:p>
            <a:pPr marL="171450" indent="-171450" algn="l" rtl="0" fontAlgn="base">
              <a:buFont typeface="Arial" panose="020B0604020202020204" pitchFamily="34" charset="0"/>
              <a:buChar char="•"/>
            </a:pPr>
            <a:r>
              <a:rPr lang="en-US" sz="1000" b="0" i="0" u="none" strike="noStrike" dirty="0">
                <a:solidFill>
                  <a:srgbClr val="000000"/>
                </a:solidFill>
                <a:effectLst/>
                <a:latin typeface="+mn-lt"/>
              </a:rPr>
              <a:t>Use the chat box to ask questions.  We will review that and stop after each section for Q&amp;A.</a:t>
            </a:r>
            <a:r>
              <a:rPr lang="en-US" sz="1000" b="0" i="0" dirty="0">
                <a:solidFill>
                  <a:srgbClr val="444444"/>
                </a:solidFill>
                <a:effectLst/>
                <a:latin typeface="+mn-lt"/>
              </a:rPr>
              <a:t>​</a:t>
            </a:r>
            <a:endParaRPr lang="en-US" sz="1000" b="0" i="0" dirty="0">
              <a:solidFill>
                <a:srgbClr val="444444"/>
              </a:solidFill>
              <a:effectLst/>
              <a:latin typeface="+mn-lt"/>
              <a:cs typeface="Calibri"/>
            </a:endParaRPr>
          </a:p>
          <a:p>
            <a:pPr marL="171450" indent="-171450" algn="l" rtl="0" fontAlgn="base">
              <a:buFont typeface="Arial" panose="020B0604020202020204" pitchFamily="34" charset="0"/>
              <a:buChar char="•"/>
            </a:pPr>
            <a:r>
              <a:rPr lang="en-US" sz="1000" b="0" i="0" u="none" strike="noStrike" dirty="0">
                <a:solidFill>
                  <a:srgbClr val="000000"/>
                </a:solidFill>
                <a:effectLst/>
                <a:latin typeface="+mn-lt"/>
              </a:rPr>
              <a:t>If you are joining by phone, and must take a call, you may have to disconnect and rejoin the meeting. </a:t>
            </a:r>
            <a:endParaRPr lang="en-US" sz="100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a:t>
            </a:fld>
            <a:endParaRPr lang="en-US" dirty="0"/>
          </a:p>
        </p:txBody>
      </p:sp>
    </p:spTree>
    <p:extLst>
      <p:ext uri="{BB962C8B-B14F-4D97-AF65-F5344CB8AC3E}">
        <p14:creationId xmlns:p14="http://schemas.microsoft.com/office/powerpoint/2010/main" val="1479645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US" sz="1000" b="0" i="0" dirty="0">
                <a:solidFill>
                  <a:schemeClr val="tx1"/>
                </a:solidFill>
                <a:effectLst/>
                <a:latin typeface="+mn-lt"/>
              </a:rPr>
              <a:t>​</a:t>
            </a:r>
            <a:r>
              <a:rPr lang="en-US" sz="1000" dirty="0">
                <a:latin typeface="+mn-lt"/>
              </a:rPr>
              <a:t>Including charities and charity speakers in your event shows your co-workers what kinds of charitable causes they can support through the CFC. You can request charities to participate in your event by using the "Charity Request Form" on the website. This can be found under the "Campaign Worker" menu as a part of the "Plan a CFC Event" page.</a:t>
            </a:r>
          </a:p>
          <a:p>
            <a:pPr>
              <a:defRPr/>
            </a:pPr>
            <a:endParaRPr lang="en-US" sz="1000" dirty="0">
              <a:latin typeface="+mn-lt"/>
              <a:cs typeface="Calibri"/>
            </a:endParaRPr>
          </a:p>
          <a:p>
            <a:pPr>
              <a:defRPr/>
            </a:pPr>
            <a:r>
              <a:rPr lang="en-US" sz="1000" dirty="0">
                <a:latin typeface="+mn-lt"/>
                <a:cs typeface="Calibri"/>
              </a:rPr>
              <a:t>Here are a few things to remember when requesting charities to participate in your event:</a:t>
            </a:r>
          </a:p>
          <a:p>
            <a:pPr>
              <a:defRPr/>
            </a:pPr>
            <a:endParaRPr lang="en-US" sz="1000" dirty="0">
              <a:latin typeface="+mn-lt"/>
              <a:cs typeface="Calibri"/>
            </a:endParaRPr>
          </a:p>
          <a:p>
            <a:pPr marL="171450" indent="-171450">
              <a:buFont typeface="Arial"/>
              <a:buChar char="•"/>
              <a:defRPr/>
            </a:pPr>
            <a:r>
              <a:rPr lang="en-US" sz="1000" dirty="0">
                <a:latin typeface="+mn-lt"/>
                <a:cs typeface="Calibri"/>
              </a:rPr>
              <a:t>It takes time to work with the charities and confirm their attendance. So please submit your request early. 14 days before you event is perfect.</a:t>
            </a:r>
          </a:p>
          <a:p>
            <a:pPr marL="171450" indent="-171450">
              <a:buFont typeface="Arial"/>
              <a:buChar char="•"/>
              <a:defRPr/>
            </a:pPr>
            <a:r>
              <a:rPr lang="en-US" sz="1000" dirty="0">
                <a:latin typeface="+mn-lt"/>
                <a:cs typeface="Calibri"/>
              </a:rPr>
              <a:t>To be fair and equitable to all the CFC charities, we use a random method to invite charities to participate in campaign events.</a:t>
            </a:r>
          </a:p>
        </p:txBody>
      </p:sp>
      <p:sp>
        <p:nvSpPr>
          <p:cNvPr id="4" name="Slide Number Placeholder 3"/>
          <p:cNvSpPr>
            <a:spLocks noGrp="1"/>
          </p:cNvSpPr>
          <p:nvPr>
            <p:ph type="sldNum" sz="quarter" idx="5"/>
          </p:nvPr>
        </p:nvSpPr>
        <p:spPr/>
        <p:txBody>
          <a:bodyPr/>
          <a:lstStyle/>
          <a:p>
            <a:fld id="{BD9C3A12-1E0F-412B-B376-8089A55D946C}" type="slidenum">
              <a:rPr lang="uk-UA" smtClean="0"/>
              <a:pPr/>
              <a:t>20</a:t>
            </a:fld>
            <a:endParaRPr lang="uk-UA"/>
          </a:p>
        </p:txBody>
      </p:sp>
    </p:spTree>
    <p:extLst>
      <p:ext uri="{BB962C8B-B14F-4D97-AF65-F5344CB8AC3E}">
        <p14:creationId xmlns:p14="http://schemas.microsoft.com/office/powerpoint/2010/main" val="260025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solidFill>
                  <a:schemeClr val="tx1"/>
                </a:solidFill>
                <a:latin typeface="+mn-lt"/>
                <a:ea typeface="Open Sans"/>
                <a:cs typeface="Calibri"/>
              </a:rPr>
              <a:t>[Zones can enter</a:t>
            </a:r>
            <a:r>
              <a:rPr lang="en-US" sz="1000" dirty="0">
                <a:latin typeface="+mn-lt"/>
                <a:ea typeface="Open Sans"/>
                <a:cs typeface="Calibri"/>
              </a:rPr>
              <a:t> slides after this slide to cover local </a:t>
            </a:r>
            <a:r>
              <a:rPr lang="en-US" sz="1000" dirty="0">
                <a:solidFill>
                  <a:schemeClr val="tx1"/>
                </a:solidFill>
                <a:latin typeface="+mn-lt"/>
                <a:ea typeface="Open Sans"/>
                <a:cs typeface="Calibri"/>
              </a:rPr>
              <a:t>recognition and awards </a:t>
            </a:r>
            <a:r>
              <a:rPr lang="en-US" sz="1000" dirty="0">
                <a:latin typeface="+mn-lt"/>
                <a:ea typeface="Open Sans"/>
                <a:cs typeface="Calibri"/>
              </a:rPr>
              <a:t>programs, if desired.]</a:t>
            </a:r>
            <a:endParaRPr lang="en-US" sz="1000" dirty="0">
              <a:solidFill>
                <a:schemeClr val="tx1"/>
              </a:solidFill>
              <a:latin typeface="+mn-lt"/>
              <a:ea typeface="Open Sans"/>
              <a:cs typeface="Calibri"/>
            </a:endParaRPr>
          </a:p>
          <a:p>
            <a:endParaRPr lang="en-US" sz="1000" dirty="0">
              <a:solidFill>
                <a:schemeClr val="tx1"/>
              </a:solidFill>
              <a:latin typeface="+mn-lt"/>
            </a:endParaRPr>
          </a:p>
          <a:p>
            <a:pPr marL="0" indent="0">
              <a:spcBef>
                <a:spcPts val="0"/>
              </a:spcBef>
              <a:spcAft>
                <a:spcPts val="1200"/>
              </a:spcAft>
              <a:buNone/>
            </a:pPr>
            <a:r>
              <a:rPr lang="en-US" sz="1000" b="0" i="0" dirty="0">
                <a:solidFill>
                  <a:schemeClr val="tx1"/>
                </a:solidFill>
                <a:effectLst/>
                <a:latin typeface="+mn-lt"/>
                <a:ea typeface="Open Sans"/>
                <a:cs typeface="Open Sans"/>
              </a:rPr>
              <a:t>Some of the campaign’s most important activities take place after the campaign has ended. </a:t>
            </a:r>
            <a:r>
              <a:rPr lang="en-US" sz="1000" b="0" i="0" u="none" strike="noStrike" baseline="0" dirty="0">
                <a:solidFill>
                  <a:schemeClr val="tx1"/>
                </a:solidFill>
                <a:latin typeface="+mn-lt"/>
              </a:rPr>
              <a:t>Recognition and appreciation helps to build morale and a strong foundation for your campaign, and for years to come. </a:t>
            </a:r>
            <a:r>
              <a:rPr lang="en-US" sz="1000" b="0" i="0" dirty="0">
                <a:solidFill>
                  <a:schemeClr val="tx1"/>
                </a:solidFill>
                <a:effectLst/>
                <a:latin typeface="+mn-lt"/>
                <a:ea typeface="Open Sans"/>
                <a:cs typeface="Open Sans"/>
              </a:rPr>
              <a:t>However, remembering to recognize your campaign workers throughout the duration of the campaign, is key in helping with the momentum of your campaign. </a:t>
            </a:r>
          </a:p>
          <a:p>
            <a:pPr marL="0" indent="0">
              <a:lnSpc>
                <a:spcPct val="110000"/>
              </a:lnSpc>
              <a:spcAft>
                <a:spcPts val="600"/>
              </a:spcAft>
              <a:buNone/>
            </a:pPr>
            <a:endParaRPr lang="en-US" sz="1000" b="0" i="0" u="none" strike="noStrike" baseline="0" dirty="0">
              <a:solidFill>
                <a:schemeClr val="tx1"/>
              </a:solidFill>
              <a:latin typeface="+mn-lt"/>
            </a:endParaRPr>
          </a:p>
          <a:p>
            <a:pPr marL="0" indent="0" defTabSz="914400">
              <a:lnSpc>
                <a:spcPct val="110000"/>
              </a:lnSpc>
              <a:spcAft>
                <a:spcPts val="600"/>
              </a:spcAft>
              <a:buNone/>
            </a:pPr>
            <a:r>
              <a:rPr lang="en-US" sz="1000" b="0" dirty="0">
                <a:solidFill>
                  <a:schemeClr val="tx1"/>
                </a:solidFill>
                <a:latin typeface="+mn-lt"/>
                <a:cs typeface="+mn-cs"/>
              </a:rPr>
              <a:t>To closeout the campaign, Campaign Managers/Coordinators will;</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1000" b="1" i="0" u="none" strike="noStrike" baseline="0" dirty="0">
                <a:solidFill>
                  <a:schemeClr val="tx1"/>
                </a:solidFill>
                <a:latin typeface="+mn-lt"/>
              </a:rPr>
              <a:t>Provide Recognition: </a:t>
            </a:r>
            <a:r>
              <a:rPr lang="en-US" sz="1000" b="0" i="1" u="none" strike="noStrike" baseline="0" dirty="0">
                <a:solidFill>
                  <a:schemeClr val="tx1"/>
                </a:solidFill>
                <a:latin typeface="+mn-lt"/>
              </a:rPr>
              <a:t>How do they do this?</a:t>
            </a:r>
            <a:endParaRPr lang="en-US" sz="1000" b="0" i="1" dirty="0">
              <a:solidFill>
                <a:schemeClr val="tx1"/>
              </a:solidFill>
              <a:latin typeface="+mn-lt"/>
              <a:cs typeface="+mn-cs"/>
            </a:endParaRP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Thank your Keyworkers through a nice note or email.</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Plan and host a CFC awards ceremony to thank participants, showcase your results, and recognize Keyworkers. </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Recognize campaign workers for their service by providing a signed CFC certificate.</a:t>
            </a:r>
          </a:p>
          <a:p>
            <a:pPr marL="365760" lvl="1" indent="-171450">
              <a:lnSpc>
                <a:spcPct val="110000"/>
              </a:lnSpc>
              <a:spcAft>
                <a:spcPts val="600"/>
              </a:spcAft>
              <a:buClr>
                <a:srgbClr val="003479"/>
              </a:buClr>
              <a:buFont typeface="Wingdings" panose="05000000000000000000" pitchFamily="2" charset="2"/>
              <a:buChar char="§"/>
            </a:pPr>
            <a:endParaRPr lang="en-US" sz="1000" dirty="0">
              <a:solidFill>
                <a:schemeClr val="tx1"/>
              </a:solidFill>
              <a:latin typeface="+mn-lt"/>
            </a:endParaRPr>
          </a:p>
          <a:p>
            <a:pPr marL="0" lvl="1" indent="0" algn="l" defTabSz="914400" rtl="0" eaLnBrk="1" latinLnBrk="0" hangingPunct="1">
              <a:lnSpc>
                <a:spcPct val="110000"/>
              </a:lnSpc>
              <a:spcAft>
                <a:spcPts val="600"/>
              </a:spcAft>
              <a:buClr>
                <a:srgbClr val="003479"/>
              </a:buClr>
              <a:buFont typeface="Wingdings" panose="05000000000000000000" pitchFamily="2" charset="2"/>
              <a:buNone/>
            </a:pPr>
            <a:r>
              <a:rPr lang="en-US" sz="1000" b="1" i="0" kern="1200" dirty="0">
                <a:solidFill>
                  <a:schemeClr val="tx1"/>
                </a:solidFill>
                <a:latin typeface="+mn-lt"/>
                <a:ea typeface="+mn-ea"/>
                <a:cs typeface="+mn-cs"/>
              </a:rPr>
              <a:t>Close Out Activities:</a:t>
            </a:r>
            <a:endParaRPr lang="en-US" sz="1000" dirty="0">
              <a:solidFill>
                <a:schemeClr val="tx1"/>
              </a:solidFill>
              <a:latin typeface="+mn-lt"/>
            </a:endParaRP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Prepare a “lessons learned” report for future campaign Managers/Coordinators.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Provide feedback, when asked, to help improve the campaign. </a:t>
            </a:r>
          </a:p>
          <a:p>
            <a:pPr marL="365760" lvl="1" indent="-171450">
              <a:lnSpc>
                <a:spcPct val="110000"/>
              </a:lnSpc>
              <a:spcAft>
                <a:spcPts val="600"/>
              </a:spcAft>
              <a:buClr>
                <a:srgbClr val="003479"/>
              </a:buClr>
              <a:buFont typeface="Wingdings" panose="05000000000000000000" pitchFamily="2" charset="2"/>
              <a:buChar char="§"/>
            </a:pPr>
            <a:endParaRPr lang="en-US" sz="1000" dirty="0">
              <a:solidFill>
                <a:schemeClr val="tx1"/>
              </a:solidFill>
              <a:latin typeface="+mn-lt"/>
            </a:endParaRPr>
          </a:p>
          <a:p>
            <a:pPr marL="0" indent="0" defTabSz="914400">
              <a:lnSpc>
                <a:spcPct val="110000"/>
              </a:lnSpc>
              <a:spcAft>
                <a:spcPts val="600"/>
              </a:spcAft>
              <a:buNone/>
            </a:pPr>
            <a:r>
              <a:rPr lang="en-US" sz="1000" b="1" dirty="0">
                <a:solidFill>
                  <a:schemeClr val="tx1"/>
                </a:solidFill>
                <a:latin typeface="+mn-lt"/>
                <a:cs typeface="+mn-cs"/>
              </a:rPr>
              <a:t>Keyworkers will;</a:t>
            </a:r>
          </a:p>
          <a:p>
            <a:pPr marL="0" indent="0" defTabSz="914400">
              <a:lnSpc>
                <a:spcPct val="110000"/>
              </a:lnSpc>
              <a:spcAft>
                <a:spcPts val="600"/>
              </a:spcAft>
              <a:buNone/>
            </a:pPr>
            <a:r>
              <a:rPr lang="en-US" sz="1000" b="1" dirty="0">
                <a:solidFill>
                  <a:schemeClr val="tx1"/>
                </a:solidFill>
                <a:latin typeface="+mn-lt"/>
                <a:cs typeface="+mn-cs"/>
              </a:rPr>
              <a:t>Provide Recognition:</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Distribute any donor recognition items, if available in your zone.</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Thank everyone for their time and for considering a donation by sending the CFC Thank You card.</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b="0" i="0" kern="1200" dirty="0">
              <a:solidFill>
                <a:schemeClr val="tx1"/>
              </a:solidFill>
              <a:effectLst/>
              <a:latin typeface="+mn-lt"/>
              <a:ea typeface="+mn-ea"/>
              <a:cs typeface="+mn-cs"/>
            </a:endParaRPr>
          </a:p>
          <a:p>
            <a:pPr marL="0" indent="0" defTabSz="914400">
              <a:lnSpc>
                <a:spcPct val="110000"/>
              </a:lnSpc>
              <a:spcAft>
                <a:spcPts val="600"/>
              </a:spcAft>
              <a:buNone/>
            </a:pPr>
            <a:r>
              <a:rPr lang="en-US" sz="1000" b="1" dirty="0">
                <a:solidFill>
                  <a:schemeClr val="tx1"/>
                </a:solidFill>
                <a:latin typeface="+mn-lt"/>
                <a:cs typeface="+mn-cs"/>
              </a:rPr>
              <a:t>Close Out Activities: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Collect, review, and submit paper pledge forms.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Attend event ceremonies.</a:t>
            </a:r>
          </a:p>
          <a:p>
            <a:pPr marL="171450" marR="0" lvl="0" indent="-171450" algn="l" defTabSz="511937"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Provide feedback, when asked, to help improve the campaign. </a:t>
            </a:r>
          </a:p>
          <a:p>
            <a:pPr marL="365760" lvl="1" indent="-171450">
              <a:lnSpc>
                <a:spcPct val="110000"/>
              </a:lnSpc>
              <a:spcAft>
                <a:spcPts val="600"/>
              </a:spcAft>
              <a:buClr>
                <a:srgbClr val="003479"/>
              </a:buClr>
              <a:buFont typeface="Wingdings" panose="05000000000000000000" pitchFamily="2" charset="2"/>
              <a:buChar char="§"/>
            </a:pPr>
            <a:endParaRPr lang="en-US" sz="1200" dirty="0"/>
          </a:p>
          <a:p>
            <a:pPr marL="365760" lvl="1" indent="-171450">
              <a:lnSpc>
                <a:spcPct val="110000"/>
              </a:lnSpc>
              <a:spcAft>
                <a:spcPts val="600"/>
              </a:spcAft>
              <a:buClr>
                <a:srgbClr val="003479"/>
              </a:buClr>
              <a:buFont typeface="Wingdings" panose="05000000000000000000" pitchFamily="2" charset="2"/>
              <a:buChar char="§"/>
            </a:pPr>
            <a:endParaRPr lang="en-US" sz="1200" dirty="0"/>
          </a:p>
          <a:p>
            <a:endParaRPr lang="en-US" sz="1000" dirty="0">
              <a:solidFill>
                <a:schemeClr val="tx1"/>
              </a:solidFill>
              <a:latin typeface="+mn-lt"/>
              <a:ea typeface="Open Sans"/>
              <a:cs typeface="Open Sans"/>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21</a:t>
            </a:fld>
            <a:endParaRPr lang="uk-UA"/>
          </a:p>
        </p:txBody>
      </p:sp>
    </p:spTree>
    <p:extLst>
      <p:ext uri="{BB962C8B-B14F-4D97-AF65-F5344CB8AC3E}">
        <p14:creationId xmlns:p14="http://schemas.microsoft.com/office/powerpoint/2010/main" val="3251889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rPr>
              <a:t>So far, we have talked about the #1 responsibility of a campaign worker – inviting all of your colleagues to give through the CFC. And we talked about other ways to support the CFC through promotion, events, recognition, and close out activities. We've covered WHY the CFC matters, but we haven't shown you </a:t>
            </a:r>
            <a:r>
              <a:rPr lang="en-US" sz="1000" b="1" dirty="0">
                <a:latin typeface="+mn-lt"/>
              </a:rPr>
              <a:t>HOW</a:t>
            </a:r>
            <a:r>
              <a:rPr lang="en-US" sz="1000" dirty="0">
                <a:latin typeface="+mn-lt"/>
              </a:rPr>
              <a:t> to give through the CFC. </a:t>
            </a:r>
            <a:r>
              <a:rPr lang="en-US" sz="1000" dirty="0">
                <a:solidFill>
                  <a:schemeClr val="tx1"/>
                </a:solidFill>
                <a:latin typeface="+mn-lt"/>
              </a:rPr>
              <a:t>There are three ways to pledge; all methods are easy, safe, and secure ways to give through the CFC!</a:t>
            </a:r>
            <a:r>
              <a:rPr lang="en-US" sz="1000" dirty="0">
                <a:latin typeface="+mn-lt"/>
              </a:rPr>
              <a:t> F</a:t>
            </a:r>
            <a:r>
              <a:rPr lang="en-US" sz="650" dirty="0">
                <a:latin typeface="Open Sans Regular"/>
                <a:ea typeface="Open Sans Regular"/>
                <a:cs typeface="Open Sans Regular"/>
              </a:rPr>
              <a:t>ederal employees have the opportunity to pledge money and volunteer time.</a:t>
            </a:r>
            <a:endParaRPr lang="en-US" sz="650" dirty="0">
              <a:solidFill>
                <a:schemeClr val="tx1"/>
              </a:solidFill>
              <a:latin typeface="Open Sans Regular"/>
              <a:ea typeface="Open Sans Regular"/>
              <a:cs typeface="Open Sans Regular"/>
            </a:endParaRPr>
          </a:p>
          <a:p>
            <a:pPr>
              <a:defRPr/>
            </a:pPr>
            <a:r>
              <a:rPr lang="en-US" sz="1000" dirty="0">
                <a:solidFill>
                  <a:schemeClr val="tx1"/>
                </a:solidFill>
                <a:latin typeface="+mn-lt"/>
              </a:rPr>
              <a:t>Our favorite option is giving online but donors can choose to donate through the paper pledge form, or the CFC Giving Mobile App.</a:t>
            </a:r>
            <a:endParaRPr lang="en-US" sz="1000" dirty="0">
              <a:solidFill>
                <a:schemeClr val="tx1"/>
              </a:solidFill>
              <a:latin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a:defRPr/>
            </a:pPr>
            <a:r>
              <a:rPr lang="en-US" sz="1000" dirty="0">
                <a:solidFill>
                  <a:schemeClr val="tx1"/>
                </a:solidFill>
                <a:latin typeface="+mn-lt"/>
              </a:rPr>
              <a:t>In the next few slides, we will be walking through these different giving options, starting with Online donations. </a:t>
            </a:r>
            <a:endParaRPr lang="en-US" sz="1000" dirty="0">
              <a:solidFill>
                <a:schemeClr val="tx1"/>
              </a:solidFill>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71B26889-F7B6-49E8-BC71-3C32C83B9883}" type="slidenum">
              <a:rPr lang="en-US" smtClean="0"/>
              <a:t>22</a:t>
            </a:fld>
            <a:endParaRPr lang="en-US" dirty="0"/>
          </a:p>
        </p:txBody>
      </p:sp>
    </p:spTree>
    <p:extLst>
      <p:ext uri="{BB962C8B-B14F-4D97-AF65-F5344CB8AC3E}">
        <p14:creationId xmlns:p14="http://schemas.microsoft.com/office/powerpoint/2010/main" val="2902527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donation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Step 1</a:t>
            </a:r>
            <a:r>
              <a:rPr lang="en-US"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first step is to click </a:t>
            </a:r>
            <a:r>
              <a:rPr lang="en-US"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DONATE</a:t>
            </a:r>
            <a:r>
              <a:rPr lang="en-US"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GiveCFC.org </a:t>
            </a:r>
            <a:r>
              <a:rPr lang="en-US"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 on your local zone webpage.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solidFill>
                <a:schemeClr val="tx1"/>
              </a:solidFill>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23</a:t>
            </a:fld>
            <a:endParaRPr lang="en-US" dirty="0"/>
          </a:p>
        </p:txBody>
      </p:sp>
    </p:spTree>
    <p:extLst>
      <p:ext uri="{BB962C8B-B14F-4D97-AF65-F5344CB8AC3E}">
        <p14:creationId xmlns:p14="http://schemas.microsoft.com/office/powerpoint/2010/main" val="184247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libri" panose="020F0502020204030204" pitchFamily="34" charset="0"/>
                <a:cs typeface="Calibri" panose="020F0502020204030204" pitchFamily="34" charset="0"/>
              </a:rPr>
              <a:t>Step</a:t>
            </a:r>
            <a:r>
              <a:rPr lang="en-US" sz="1000" b="1" baseline="0" dirty="0">
                <a:solidFill>
                  <a:schemeClr val="tx1"/>
                </a:solidFill>
                <a:latin typeface="Calibri" panose="020F0502020204030204" pitchFamily="34" charset="0"/>
                <a:cs typeface="Calibri" panose="020F0502020204030204" pitchFamily="34" charset="0"/>
              </a:rPr>
              <a:t> 2:</a:t>
            </a:r>
            <a:r>
              <a:rPr lang="en-US" sz="1000" b="1" dirty="0">
                <a:solidFill>
                  <a:schemeClr val="tx1"/>
                </a:solidFill>
                <a:latin typeface="Calibri" panose="020F0502020204030204" pitchFamily="34" charset="0"/>
                <a:cs typeface="Calibri" panose="020F0502020204030204" pitchFamily="34" charset="0"/>
              </a:rPr>
              <a:t> Create an account</a:t>
            </a:r>
            <a:r>
              <a:rPr lang="en-US" sz="1000" dirty="0">
                <a:solidFill>
                  <a:schemeClr val="tx1"/>
                </a:solidFill>
                <a:latin typeface="Calibri" panose="020F0502020204030204" pitchFamily="34" charset="0"/>
                <a:cs typeface="Calibri" panose="020F0502020204030204" pitchFamily="34" charset="0"/>
              </a:rPr>
              <a:t> or </a:t>
            </a:r>
            <a:r>
              <a:rPr lang="en-US" sz="1000" b="1" dirty="0">
                <a:solidFill>
                  <a:schemeClr val="tx1"/>
                </a:solidFill>
                <a:latin typeface="Calibri" panose="020F0502020204030204" pitchFamily="34" charset="0"/>
                <a:cs typeface="Calibri" panose="020F0502020204030204" pitchFamily="34" charset="0"/>
              </a:rPr>
              <a:t>log in </a:t>
            </a:r>
            <a:r>
              <a:rPr lang="en-US" sz="1000" dirty="0">
                <a:solidFill>
                  <a:schemeClr val="tx1"/>
                </a:solidFill>
                <a:latin typeface="Calibri" panose="020F0502020204030204" pitchFamily="34" charset="0"/>
                <a:cs typeface="Calibri" panose="020F0502020204030204" pitchFamily="34" charset="0"/>
              </a:rPr>
              <a:t>to your existing account.</a:t>
            </a:r>
          </a:p>
          <a:p>
            <a:endParaRPr lang="en-US" sz="1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24</a:t>
            </a:fld>
            <a:endParaRPr lang="en-US" dirty="0"/>
          </a:p>
        </p:txBody>
      </p:sp>
    </p:spTree>
    <p:extLst>
      <p:ext uri="{BB962C8B-B14F-4D97-AF65-F5344CB8AC3E}">
        <p14:creationId xmlns:p14="http://schemas.microsoft.com/office/powerpoint/2010/main" val="2980383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1" dirty="0">
                <a:solidFill>
                  <a:schemeClr val="tx1"/>
                </a:solidFill>
                <a:latin typeface="+mn-lt"/>
              </a:rPr>
              <a:t>Step</a:t>
            </a:r>
            <a:r>
              <a:rPr lang="en-US" sz="1000" b="1" baseline="0" dirty="0">
                <a:solidFill>
                  <a:schemeClr val="tx1"/>
                </a:solidFill>
                <a:latin typeface="+mn-lt"/>
              </a:rPr>
              <a:t> 3: </a:t>
            </a:r>
            <a:r>
              <a:rPr lang="en-US" sz="1000" b="1" dirty="0">
                <a:solidFill>
                  <a:schemeClr val="tx1"/>
                </a:solidFill>
                <a:latin typeface="+mn-lt"/>
              </a:rPr>
              <a:t>Complete or update your profile:</a:t>
            </a:r>
          </a:p>
          <a:p>
            <a:r>
              <a:rPr lang="en-US" sz="1000" dirty="0">
                <a:solidFill>
                  <a:schemeClr val="tx1"/>
                </a:solidFill>
                <a:latin typeface="+mn-lt"/>
              </a:rPr>
              <a:t>Most of this</a:t>
            </a:r>
            <a:r>
              <a:rPr lang="en-US" sz="1000" baseline="0" dirty="0">
                <a:solidFill>
                  <a:schemeClr val="tx1"/>
                </a:solidFill>
                <a:latin typeface="+mn-lt"/>
              </a:rPr>
              <a:t> is </a:t>
            </a:r>
            <a:r>
              <a:rPr lang="en-US" sz="1000" dirty="0">
                <a:solidFill>
                  <a:schemeClr val="tx1"/>
                </a:solidFill>
                <a:latin typeface="+mn-lt"/>
              </a:rPr>
              <a:t>self-explanatory, name</a:t>
            </a:r>
            <a:r>
              <a:rPr lang="en-US" sz="1000" baseline="0" dirty="0">
                <a:solidFill>
                  <a:schemeClr val="tx1"/>
                </a:solidFill>
                <a:latin typeface="+mn-lt"/>
              </a:rPr>
              <a:t>, contact info, etc</a:t>
            </a:r>
            <a:r>
              <a:rPr lang="en-US" sz="1000" dirty="0">
                <a:solidFill>
                  <a:schemeClr val="tx1"/>
                </a:solidFill>
                <a:latin typeface="+mn-lt"/>
              </a:rPr>
              <a:t>.</a:t>
            </a:r>
            <a:r>
              <a:rPr lang="en-US" sz="1000" baseline="0" dirty="0">
                <a:solidFill>
                  <a:schemeClr val="tx1"/>
                </a:solidFill>
                <a:latin typeface="+mn-lt"/>
              </a:rPr>
              <a:t> But there are two critical pieces of information you need to educate your colleagues on: your work ZIP code and your CFC unit code. </a:t>
            </a:r>
          </a:p>
          <a:p>
            <a:endParaRPr lang="en-US" sz="1000" baseline="0" dirty="0">
              <a:solidFill>
                <a:schemeClr val="tx1"/>
              </a:solidFill>
              <a:latin typeface="+mn-lt"/>
            </a:endParaRPr>
          </a:p>
          <a:p>
            <a:r>
              <a:rPr lang="en-US" sz="1000" baseline="0" dirty="0">
                <a:solidFill>
                  <a:schemeClr val="tx1"/>
                </a:solidFill>
                <a:latin typeface="+mn-lt"/>
              </a:rPr>
              <a:t>Together, those ensure your unit gets credit for the donation when the reports start coming out.</a:t>
            </a:r>
          </a:p>
          <a:p>
            <a:endParaRPr lang="en-US" sz="1000" baseline="0" dirty="0">
              <a:solidFill>
                <a:schemeClr val="tx1"/>
              </a:solidFill>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latin typeface="+mn-lt"/>
              </a:rPr>
              <a:t>Contact your Campaign Manager or local CFC office if you do not know your local CFC unit code. </a:t>
            </a:r>
          </a:p>
          <a:p>
            <a:endParaRPr lang="en-US" sz="1000" baseline="0" dirty="0">
              <a:solidFill>
                <a:schemeClr val="tx1"/>
              </a:solidFill>
              <a:latin typeface="+mn-lt"/>
              <a:cs typeface="Calibri"/>
            </a:endParaRPr>
          </a:p>
          <a:p>
            <a:r>
              <a:rPr lang="en-US" sz="1000" baseline="0" dirty="0">
                <a:solidFill>
                  <a:schemeClr val="tx1"/>
                </a:solidFill>
                <a:latin typeface="+mn-lt"/>
                <a:cs typeface="Calibri"/>
              </a:rPr>
              <a:t>[Make sure to pause here, go over finding unit codes, or ask if there are any questions, as this page is very important.]</a:t>
            </a:r>
            <a:endParaRPr lang="en-US" sz="1000" dirty="0">
              <a:solidFill>
                <a:schemeClr val="tx1"/>
              </a:solidFill>
              <a:latin typeface="+mn-lt"/>
              <a:cs typeface="Calibri"/>
            </a:endParaRPr>
          </a:p>
          <a:p>
            <a:pPr marL="0" indent="0">
              <a:buNone/>
            </a:pPr>
            <a:endParaRPr lang="en-US" sz="1000" dirty="0">
              <a:solidFill>
                <a:schemeClr val="tx1"/>
              </a:solidFill>
              <a:latin typeface="+mn-lt"/>
            </a:endParaRPr>
          </a:p>
          <a:p>
            <a:endParaRPr lang="en-US" sz="1000" dirty="0">
              <a:solidFill>
                <a:schemeClr val="tx1"/>
              </a:solidFill>
              <a:latin typeface="+mn-lt"/>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25</a:t>
            </a:fld>
            <a:endParaRPr lang="en-US" dirty="0"/>
          </a:p>
        </p:txBody>
      </p:sp>
    </p:spTree>
    <p:extLst>
      <p:ext uri="{BB962C8B-B14F-4D97-AF65-F5344CB8AC3E}">
        <p14:creationId xmlns:p14="http://schemas.microsoft.com/office/powerpoint/2010/main" val="884112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Step</a:t>
            </a:r>
            <a:r>
              <a:rPr lang="en-US" sz="1000" b="1" baseline="0" dirty="0">
                <a:solidFill>
                  <a:schemeClr val="tx1"/>
                </a:solidFill>
                <a:latin typeface="+mn-lt"/>
              </a:rPr>
              <a:t> 4</a:t>
            </a:r>
            <a:r>
              <a:rPr lang="en-US" sz="1000" baseline="0" dirty="0">
                <a:solidFill>
                  <a:schemeClr val="tx1"/>
                </a:solidFill>
                <a:latin typeface="+mn-lt"/>
              </a:rPr>
              <a:t>:</a:t>
            </a:r>
            <a:r>
              <a:rPr lang="en-US" sz="1000" dirty="0">
                <a:solidFill>
                  <a:schemeClr val="tx1"/>
                </a:solidFill>
                <a:latin typeface="+mn-lt"/>
              </a:rPr>
              <a:t> Search for charities you want to support. You can search by charity name, location, cause area, volunteer hours accepted etc.… This really helps narrow down the list of the more than 5,000</a:t>
            </a:r>
            <a:r>
              <a:rPr lang="en-US" sz="1000" baseline="0" dirty="0">
                <a:solidFill>
                  <a:schemeClr val="tx1"/>
                </a:solidFill>
                <a:latin typeface="+mn-lt"/>
              </a:rPr>
              <a:t> approved CFC charities! Then you can just click on charities and add them to your basket. Here you will see any charities that have selected to accept volunteer pledge hours, this will be represented by a hand icon, you can also filter the search by charities accepting volunteer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solidFill>
                <a:schemeClr val="tx1"/>
              </a:solidFill>
              <a:latin typeface="+mn-lt"/>
            </a:endParaRPr>
          </a:p>
          <a:p>
            <a:endParaRPr lang="en-US" sz="1000" dirty="0">
              <a:solidFill>
                <a:schemeClr val="tx1"/>
              </a:solidFill>
              <a:latin typeface="+mn-lt"/>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26</a:t>
            </a:fld>
            <a:endParaRPr lang="en-US" dirty="0"/>
          </a:p>
        </p:txBody>
      </p:sp>
    </p:spTree>
    <p:extLst>
      <p:ext uri="{BB962C8B-B14F-4D97-AF65-F5344CB8AC3E}">
        <p14:creationId xmlns:p14="http://schemas.microsoft.com/office/powerpoint/2010/main" val="3365943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chemeClr val="tx1"/>
                </a:solidFill>
                <a:latin typeface="+mn-lt"/>
              </a:rPr>
              <a:t>Step</a:t>
            </a:r>
            <a:r>
              <a:rPr lang="en-US" sz="1000" b="1" baseline="0" dirty="0">
                <a:solidFill>
                  <a:schemeClr val="tx1"/>
                </a:solidFill>
                <a:latin typeface="+mn-lt"/>
              </a:rPr>
              <a:t> 5: </a:t>
            </a:r>
            <a:r>
              <a:rPr lang="en-US" sz="1000" dirty="0">
                <a:solidFill>
                  <a:schemeClr val="tx1"/>
                </a:solidFill>
                <a:latin typeface="+mn-lt"/>
              </a:rPr>
              <a:t>Make your pledge and choose</a:t>
            </a:r>
            <a:r>
              <a:rPr lang="en-US" sz="1000" baseline="0" dirty="0">
                <a:solidFill>
                  <a:schemeClr val="tx1"/>
                </a:solidFill>
                <a:latin typeface="+mn-lt"/>
              </a:rPr>
              <a:t> your pledge method (payroll deduction, credit/debit card, or bank transfer). Chose you payment frequency (one time or recurring), if applicable. Select the annual pledge amount. Then you can allocate your donation and volunteer hours to the charities you selected</a:t>
            </a:r>
            <a:r>
              <a:rPr lang="en-US" sz="1000" dirty="0">
                <a:solidFill>
                  <a:schemeClr val="tx1"/>
                </a:solidFill>
                <a:latin typeface="+mn-lt"/>
              </a:rPr>
              <a:t>.</a:t>
            </a:r>
          </a:p>
          <a:p>
            <a:endParaRPr lang="en-US" sz="1000" dirty="0">
              <a:solidFill>
                <a:schemeClr val="tx1"/>
              </a:solidFill>
              <a:latin typeface="+mn-lt"/>
            </a:endParaRPr>
          </a:p>
          <a:p>
            <a:pPr marR="0" lvl="0">
              <a:lnSpc>
                <a:spcPct val="105000"/>
              </a:lnSpc>
              <a:spcBef>
                <a:spcPts val="0"/>
              </a:spcBef>
              <a:spcAft>
                <a:spcPts val="600"/>
              </a:spcAft>
              <a:buClr>
                <a:srgbClr val="003479"/>
              </a:buClr>
            </a:pP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When giving online you can give through:</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rPr>
              <a:t>P</a:t>
            </a: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ayroll </a:t>
            </a:r>
            <a:r>
              <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rPr>
              <a:t>D</a:t>
            </a: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eduction </a:t>
            </a:r>
            <a:endPar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Credit/Debit </a:t>
            </a:r>
            <a:r>
              <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rPr>
              <a:t>C</a:t>
            </a: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ard</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rPr>
              <a:t>E</a:t>
            </a: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-check/Bank Transfer</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rPr>
              <a:t>D</a:t>
            </a: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onate </a:t>
            </a:r>
            <a:r>
              <a:rPr lang="en-US" sz="1000" dirty="0">
                <a:solidFill>
                  <a:schemeClr val="tx1"/>
                </a:solidFill>
                <a:latin typeface="Calibri" panose="020F0502020204030204" pitchFamily="34" charset="0"/>
                <a:ea typeface="Arial" panose="020B0604020202020204" pitchFamily="34" charset="0"/>
                <a:cs typeface="Calibri" panose="020F0502020204030204" pitchFamily="34" charset="0"/>
              </a:rPr>
              <a:t>V</a:t>
            </a:r>
            <a:r>
              <a:rPr lang="en-US" sz="1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olunteer Hours</a:t>
            </a:r>
          </a:p>
          <a:p>
            <a:endParaRPr lang="en-US" sz="1000" dirty="0">
              <a:solidFill>
                <a:schemeClr val="tx1"/>
              </a:solidFill>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27</a:t>
            </a:fld>
            <a:endParaRPr lang="en-US" dirty="0"/>
          </a:p>
        </p:txBody>
      </p:sp>
    </p:spTree>
    <p:extLst>
      <p:ext uri="{BB962C8B-B14F-4D97-AF65-F5344CB8AC3E}">
        <p14:creationId xmlns:p14="http://schemas.microsoft.com/office/powerpoint/2010/main" val="3391541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The CFC Giving Mobile</a:t>
            </a:r>
            <a:r>
              <a:rPr lang="en-US" sz="1000" baseline="0" dirty="0">
                <a:latin typeface="+mn-lt"/>
              </a:rPr>
              <a:t> App was primarily designed to take the place of onetime cash donations at CFC events</a:t>
            </a:r>
            <a:r>
              <a:rPr lang="en-US" sz="1000" dirty="0">
                <a:latin typeface="+mn-lt"/>
              </a:rPr>
              <a:t>, but it has been expanded to offer more options for donors.</a:t>
            </a:r>
            <a:r>
              <a:rPr lang="en-US" sz="1000" baseline="0" dirty="0">
                <a:latin typeface="+mn-lt"/>
              </a:rPr>
              <a:t> Campaign workers planning a CFC event should submit the event through the webform to register the event to show in the app. Then, attendees can find the event in the app and easily make a onetime donation to one or more of the participating charities (or they can search the entire charity list and give to any CFC-approved charity).</a:t>
            </a:r>
            <a:r>
              <a:rPr lang="en-US" sz="1000" dirty="0">
                <a:latin typeface="+mn-lt"/>
              </a:rPr>
              <a:t> </a:t>
            </a:r>
          </a:p>
          <a:p>
            <a:endParaRPr lang="en-US" sz="1000" i="1" dirty="0">
              <a:latin typeface="+mn-lt"/>
              <a:cs typeface="Calibri"/>
            </a:endParaRPr>
          </a:p>
          <a:p>
            <a:r>
              <a:rPr lang="en-US" sz="1000" i="1" dirty="0">
                <a:latin typeface="+mn-lt"/>
              </a:rPr>
              <a:t>CFC Giving Mobile App users will be able to give through:</a:t>
            </a:r>
          </a:p>
          <a:p>
            <a:pPr marL="171450" indent="-171450">
              <a:buFont typeface="Arial" panose="020B0604020202020204" pitchFamily="34" charset="0"/>
              <a:buChar char="•"/>
            </a:pPr>
            <a:r>
              <a:rPr lang="en-US" sz="1000" dirty="0">
                <a:effectLst/>
                <a:latin typeface="Calibri" panose="020F0502020204030204" pitchFamily="34" charset="0"/>
                <a:ea typeface="Arial" panose="020B0604020202020204" pitchFamily="34" charset="0"/>
                <a:cs typeface="Calibri" panose="020F0502020204030204" pitchFamily="34" charset="0"/>
              </a:rPr>
              <a:t>Payroll </a:t>
            </a:r>
            <a:r>
              <a:rPr lang="en-US" sz="1000" dirty="0">
                <a:latin typeface="Calibri" panose="020F0502020204030204" pitchFamily="34" charset="0"/>
                <a:ea typeface="Arial" panose="020B0604020202020204" pitchFamily="34" charset="0"/>
                <a:cs typeface="Calibri" panose="020F0502020204030204" pitchFamily="34" charset="0"/>
              </a:rPr>
              <a:t>D</a:t>
            </a:r>
            <a:r>
              <a:rPr lang="en-US" sz="1000" dirty="0">
                <a:effectLst/>
                <a:latin typeface="Calibri" panose="020F0502020204030204" pitchFamily="34" charset="0"/>
                <a:ea typeface="Arial" panose="020B0604020202020204" pitchFamily="34" charset="0"/>
                <a:cs typeface="Calibri" panose="020F0502020204030204" pitchFamily="34" charset="0"/>
              </a:rPr>
              <a:t>eduction</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effectLst/>
                <a:latin typeface="Calibri" panose="020F0502020204030204" pitchFamily="34" charset="0"/>
                <a:ea typeface="Arial" panose="020B0604020202020204" pitchFamily="34" charset="0"/>
                <a:cs typeface="Calibri" panose="020F0502020204030204" pitchFamily="34" charset="0"/>
              </a:rPr>
              <a:t>Credit/Debit </a:t>
            </a:r>
            <a:r>
              <a:rPr lang="en-US" sz="1000" dirty="0">
                <a:latin typeface="Calibri" panose="020F0502020204030204" pitchFamily="34" charset="0"/>
                <a:ea typeface="Arial" panose="020B0604020202020204" pitchFamily="34" charset="0"/>
                <a:cs typeface="Calibri" panose="020F0502020204030204" pitchFamily="34" charset="0"/>
              </a:rPr>
              <a:t>C</a:t>
            </a:r>
            <a:r>
              <a:rPr lang="en-US" sz="1000" dirty="0">
                <a:effectLst/>
                <a:latin typeface="Calibri" panose="020F0502020204030204" pitchFamily="34" charset="0"/>
                <a:ea typeface="Arial" panose="020B0604020202020204" pitchFamily="34" charset="0"/>
                <a:cs typeface="Calibri" panose="020F0502020204030204" pitchFamily="34" charset="0"/>
              </a:rPr>
              <a:t>ard</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E</a:t>
            </a:r>
            <a:r>
              <a:rPr lang="en-US" sz="1000" dirty="0">
                <a:effectLst/>
                <a:latin typeface="Calibri" panose="020F0502020204030204" pitchFamily="34" charset="0"/>
                <a:ea typeface="Arial" panose="020B0604020202020204" pitchFamily="34" charset="0"/>
                <a:cs typeface="Calibri" panose="020F0502020204030204" pitchFamily="34" charset="0"/>
              </a:rPr>
              <a:t>-check/Bank Transfer</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D</a:t>
            </a:r>
            <a:r>
              <a:rPr lang="en-US" sz="1000" dirty="0">
                <a:effectLst/>
                <a:latin typeface="Calibri" panose="020F0502020204030204" pitchFamily="34" charset="0"/>
                <a:ea typeface="Arial" panose="020B0604020202020204" pitchFamily="34" charset="0"/>
                <a:cs typeface="Calibri" panose="020F0502020204030204" pitchFamily="34" charset="0"/>
              </a:rPr>
              <a:t>onate </a:t>
            </a:r>
            <a:r>
              <a:rPr lang="en-US" sz="1000" dirty="0">
                <a:latin typeface="Calibri" panose="020F0502020204030204" pitchFamily="34" charset="0"/>
                <a:ea typeface="Arial" panose="020B0604020202020204" pitchFamily="34" charset="0"/>
                <a:cs typeface="Calibri" panose="020F0502020204030204" pitchFamily="34" charset="0"/>
              </a:rPr>
              <a:t>V</a:t>
            </a:r>
            <a:r>
              <a:rPr lang="en-US" sz="1000" dirty="0">
                <a:effectLst/>
                <a:latin typeface="Calibri" panose="020F0502020204030204" pitchFamily="34" charset="0"/>
                <a:ea typeface="Arial" panose="020B0604020202020204" pitchFamily="34" charset="0"/>
                <a:cs typeface="Calibri" panose="020F0502020204030204" pitchFamily="34" charset="0"/>
              </a:rPr>
              <a:t>olunteer Hours</a:t>
            </a:r>
          </a:p>
        </p:txBody>
      </p:sp>
      <p:sp>
        <p:nvSpPr>
          <p:cNvPr id="4" name="Slide Number Placeholder 3"/>
          <p:cNvSpPr>
            <a:spLocks noGrp="1"/>
          </p:cNvSpPr>
          <p:nvPr>
            <p:ph type="sldNum" sz="quarter" idx="5"/>
          </p:nvPr>
        </p:nvSpPr>
        <p:spPr/>
        <p:txBody>
          <a:bodyPr/>
          <a:lstStyle/>
          <a:p>
            <a:fld id="{71B26889-F7B6-49E8-BC71-3C32C83B9883}" type="slidenum">
              <a:rPr lang="en-US" smtClean="0"/>
              <a:t>28</a:t>
            </a:fld>
            <a:endParaRPr lang="en-US" dirty="0"/>
          </a:p>
        </p:txBody>
      </p:sp>
    </p:spTree>
    <p:extLst>
      <p:ext uri="{BB962C8B-B14F-4D97-AF65-F5344CB8AC3E}">
        <p14:creationId xmlns:p14="http://schemas.microsoft.com/office/powerpoint/2010/main" val="3905729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When donors are using paper pledge forms, they should be reviewed for legibility, details, and calculation of the charity allocations. If you discover any errors, work with the donor to correct them before submitting to the Processing Center. Pledge forms missing required information will experience processing delays and/or potentially will not be able to be processed. Please advise donors NOT to wait until the end of the campaign to turn in their pledge form. </a:t>
            </a:r>
          </a:p>
          <a:p>
            <a:endParaRPr lang="en-US" sz="1000" dirty="0">
              <a:solidFill>
                <a:schemeClr val="tx1"/>
              </a:solidFill>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i="1" dirty="0">
                <a:solidFill>
                  <a:srgbClr val="AC1A2F"/>
                </a:solidFill>
              </a:rPr>
              <a:t>Make sure all required fields are completed and doublecheck:</a:t>
            </a:r>
            <a:endParaRPr lang="en-US" sz="1000" i="1" dirty="0">
              <a:solidFill>
                <a:srgbClr val="AC1A2F"/>
              </a:solidFill>
              <a:cs typeface="Calibri Light"/>
            </a:endParaRPr>
          </a:p>
          <a:p>
            <a:endParaRPr lang="en-US" sz="1000" dirty="0">
              <a:solidFill>
                <a:schemeClr val="tx1"/>
              </a:solidFill>
              <a:latin typeface="+mn-lt"/>
            </a:endParaRPr>
          </a:p>
          <a:p>
            <a:pPr marL="228600" indent="-228600">
              <a:buClr>
                <a:srgbClr val="AC1A2F"/>
              </a:buClr>
              <a:buSzPct val="102000"/>
              <a:buFont typeface="+mj-lt"/>
              <a:buAutoNum type="alphaUcPeriod"/>
            </a:pPr>
            <a:r>
              <a:rPr lang="en-US" sz="1000" b="1" dirty="0"/>
              <a:t>CFC unit code </a:t>
            </a:r>
            <a:r>
              <a:rPr lang="en-US" sz="1000" dirty="0"/>
              <a:t>and the </a:t>
            </a:r>
            <a:r>
              <a:rPr lang="en-US" sz="1000" b="1" dirty="0"/>
              <a:t>ZIP code </a:t>
            </a:r>
            <a:r>
              <a:rPr lang="en-US" sz="1000" dirty="0"/>
              <a:t>for your unit/office are correct.</a:t>
            </a:r>
          </a:p>
          <a:p>
            <a:pPr marL="228600" indent="-228600">
              <a:buClr>
                <a:srgbClr val="AC1A2F"/>
              </a:buClr>
              <a:buSzPct val="102000"/>
              <a:buFont typeface="+mj-lt"/>
              <a:buAutoNum type="alphaUcPeriod"/>
            </a:pPr>
            <a:r>
              <a:rPr lang="en-US" sz="1000" b="1" dirty="0"/>
              <a:t>Oversees Employees box </a:t>
            </a:r>
            <a:r>
              <a:rPr lang="en-US" sz="1000" dirty="0"/>
              <a:t>should only be checked if you are psychically located in an overseas commands </a:t>
            </a:r>
            <a:r>
              <a:rPr lang="en-US" sz="800" i="1" dirty="0"/>
              <a:t>(AFRICOM, CENTCOM, EUCOM, INDOPACOM, SOUTHCOM).</a:t>
            </a:r>
            <a:endParaRPr lang="en-US" sz="800" b="1" i="1" dirty="0"/>
          </a:p>
          <a:p>
            <a:pPr marL="228600" indent="-228600">
              <a:buClr>
                <a:srgbClr val="AC1A2F"/>
              </a:buClr>
              <a:buSzPct val="102000"/>
              <a:buFont typeface="+mj-lt"/>
              <a:buAutoNum type="alphaUcPeriod"/>
            </a:pPr>
            <a:r>
              <a:rPr lang="en-US" sz="1000" b="1" dirty="0"/>
              <a:t>Reporting unit information </a:t>
            </a:r>
            <a:r>
              <a:rPr lang="en-US" sz="1000" dirty="0"/>
              <a:t>is filled in and correct.</a:t>
            </a:r>
          </a:p>
          <a:p>
            <a:pPr marL="228600" indent="-228600">
              <a:buClr>
                <a:srgbClr val="AC1A2F"/>
              </a:buClr>
              <a:buSzPct val="102000"/>
              <a:buFont typeface="+mj-lt"/>
              <a:buAutoNum type="alphaUcPeriod"/>
            </a:pPr>
            <a:r>
              <a:rPr lang="en-US" sz="1000" b="1" dirty="0"/>
              <a:t>Social Security number </a:t>
            </a:r>
            <a:r>
              <a:rPr lang="en-US" sz="1000" dirty="0"/>
              <a:t>is provided for a payroll deduction pledge.</a:t>
            </a:r>
          </a:p>
          <a:p>
            <a:pPr marL="228600" indent="-228600">
              <a:buClr>
                <a:srgbClr val="AC1A2F"/>
              </a:buClr>
              <a:buSzPct val="102000"/>
              <a:buFont typeface="+mj-lt"/>
              <a:buAutoNum type="alphaUcPeriod"/>
            </a:pPr>
            <a:r>
              <a:rPr lang="en-US" sz="1000" b="1" dirty="0"/>
              <a:t>Total gift </a:t>
            </a:r>
            <a:r>
              <a:rPr lang="en-US" sz="1000" dirty="0"/>
              <a:t>and </a:t>
            </a:r>
            <a:r>
              <a:rPr lang="en-US" sz="1000" b="1" dirty="0"/>
              <a:t>charity designation amounts </a:t>
            </a:r>
            <a:r>
              <a:rPr lang="en-US" sz="1000" dirty="0"/>
              <a:t>should match.</a:t>
            </a:r>
          </a:p>
          <a:p>
            <a:pPr marL="228600" indent="-228600">
              <a:buClr>
                <a:srgbClr val="AC1A2F"/>
              </a:buClr>
              <a:buSzPct val="102000"/>
              <a:buFont typeface="+mj-lt"/>
              <a:buAutoNum type="alphaUcPeriod"/>
            </a:pPr>
            <a:r>
              <a:rPr lang="en-US" sz="1000" b="1" dirty="0"/>
              <a:t>Funds must be designated </a:t>
            </a:r>
            <a:r>
              <a:rPr lang="en-US" sz="1000" dirty="0"/>
              <a:t>using a 5-digit charity code.</a:t>
            </a:r>
          </a:p>
          <a:p>
            <a:pPr marL="228600" indent="-228600">
              <a:buClr>
                <a:srgbClr val="AC1A2F"/>
              </a:buClr>
              <a:buSzPct val="102000"/>
              <a:buFont typeface="+mj-lt"/>
              <a:buAutoNum type="alphaUcPeriod"/>
            </a:pPr>
            <a:r>
              <a:rPr lang="en-US" sz="1000" b="1" dirty="0"/>
              <a:t>Authorization </a:t>
            </a:r>
            <a:r>
              <a:rPr lang="en-US" sz="1000" dirty="0"/>
              <a:t>portion is signed.</a:t>
            </a:r>
          </a:p>
          <a:p>
            <a:pPr marL="228600" indent="-228600">
              <a:buClr>
                <a:srgbClr val="AC1A2F"/>
              </a:buClr>
              <a:buSzPct val="102000"/>
              <a:buFont typeface="+mj-lt"/>
              <a:buAutoNum type="alphaUcPeriod"/>
            </a:pPr>
            <a:r>
              <a:rPr lang="en-US" sz="1000" b="1" dirty="0"/>
              <a:t>This section is optional. </a:t>
            </a:r>
            <a:r>
              <a:rPr lang="en-US" sz="1000" dirty="0"/>
              <a:t>By leaving it blank, donors are giving anonymously to the charities they chose. By completing it, they are agreeing to release some of their personal information to their chosen charities.</a:t>
            </a:r>
          </a:p>
          <a:p>
            <a:pPr marL="228600" indent="-228600">
              <a:buClr>
                <a:srgbClr val="AC1A2F"/>
              </a:buClr>
              <a:buSzPct val="102000"/>
              <a:buFont typeface="+mj-lt"/>
              <a:buAutoNum type="alphaUcPeriod"/>
            </a:pPr>
            <a:endParaRPr lang="en-US" sz="1000" dirty="0"/>
          </a:p>
          <a:p>
            <a:r>
              <a:rPr lang="en-US" sz="1000" dirty="0">
                <a:solidFill>
                  <a:schemeClr val="tx1"/>
                </a:solidFill>
                <a:latin typeface="+mn-lt"/>
              </a:rPr>
              <a:t>Donors using the paper pledge form will be able to give through:</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latin typeface="+mn-lt"/>
                <a:ea typeface="Arial" panose="020B0604020202020204" pitchFamily="34" charset="0"/>
                <a:cs typeface="Calibri" panose="020F0502020204030204" pitchFamily="34" charset="0"/>
              </a:rPr>
              <a:t>P</a:t>
            </a:r>
            <a:r>
              <a:rPr lang="en-US" sz="1000" dirty="0">
                <a:solidFill>
                  <a:schemeClr val="tx1"/>
                </a:solidFill>
                <a:effectLst/>
                <a:latin typeface="+mn-lt"/>
                <a:ea typeface="Arial" panose="020B0604020202020204" pitchFamily="34" charset="0"/>
                <a:cs typeface="Calibri" panose="020F0502020204030204" pitchFamily="34" charset="0"/>
              </a:rPr>
              <a:t>ayroll </a:t>
            </a:r>
            <a:r>
              <a:rPr lang="en-US" sz="1000" dirty="0">
                <a:solidFill>
                  <a:schemeClr val="tx1"/>
                </a:solidFill>
                <a:latin typeface="+mn-lt"/>
                <a:ea typeface="Arial" panose="020B0604020202020204" pitchFamily="34" charset="0"/>
                <a:cs typeface="Calibri" panose="020F0502020204030204" pitchFamily="34" charset="0"/>
              </a:rPr>
              <a:t>D</a:t>
            </a:r>
            <a:r>
              <a:rPr lang="en-US" sz="1000" dirty="0">
                <a:solidFill>
                  <a:schemeClr val="tx1"/>
                </a:solidFill>
                <a:effectLst/>
                <a:latin typeface="+mn-lt"/>
                <a:ea typeface="Arial" panose="020B0604020202020204" pitchFamily="34" charset="0"/>
                <a:cs typeface="Calibri" panose="020F0502020204030204" pitchFamily="34" charset="0"/>
              </a:rPr>
              <a:t>eduction </a:t>
            </a:r>
            <a:endParaRPr lang="en-US" sz="1000" dirty="0">
              <a:solidFill>
                <a:schemeClr val="tx1"/>
              </a:solidFill>
              <a:latin typeface="+mn-lt"/>
              <a:ea typeface="Arial" panose="020B0604020202020204" pitchFamily="34" charset="0"/>
              <a:cs typeface="Calibri" panose="020F0502020204030204" pitchFamily="34" charset="0"/>
            </a:endParaRP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effectLst/>
                <a:latin typeface="+mn-lt"/>
                <a:ea typeface="Arial" panose="020B0604020202020204" pitchFamily="34" charset="0"/>
                <a:cs typeface="Calibri" panose="020F0502020204030204" pitchFamily="34" charset="0"/>
              </a:rPr>
              <a:t>Check</a:t>
            </a:r>
          </a:p>
          <a:p>
            <a:pPr marL="171450" marR="0" lvl="0" indent="-171450">
              <a:lnSpc>
                <a:spcPct val="105000"/>
              </a:lnSpc>
              <a:spcBef>
                <a:spcPts val="0"/>
              </a:spcBef>
              <a:spcAft>
                <a:spcPts val="600"/>
              </a:spcAft>
              <a:buClr>
                <a:srgbClr val="003479"/>
              </a:buClr>
              <a:buFont typeface="Arial" panose="020B0604020202020204" pitchFamily="34" charset="0"/>
              <a:buChar char="•"/>
            </a:pPr>
            <a:r>
              <a:rPr lang="en-US" sz="1000" dirty="0">
                <a:solidFill>
                  <a:schemeClr val="tx1"/>
                </a:solidFill>
                <a:latin typeface="+mn-lt"/>
                <a:ea typeface="Arial" panose="020B0604020202020204" pitchFamily="34" charset="0"/>
                <a:cs typeface="Calibri" panose="020F0502020204030204" pitchFamily="34" charset="0"/>
              </a:rPr>
              <a:t>D</a:t>
            </a:r>
            <a:r>
              <a:rPr lang="en-US" sz="1000" dirty="0">
                <a:solidFill>
                  <a:schemeClr val="tx1"/>
                </a:solidFill>
                <a:effectLst/>
                <a:latin typeface="+mn-lt"/>
                <a:ea typeface="Arial" panose="020B0604020202020204" pitchFamily="34" charset="0"/>
                <a:cs typeface="Calibri" panose="020F0502020204030204" pitchFamily="34" charset="0"/>
              </a:rPr>
              <a:t>onate </a:t>
            </a:r>
            <a:r>
              <a:rPr lang="en-US" sz="1000" dirty="0">
                <a:solidFill>
                  <a:schemeClr val="tx1"/>
                </a:solidFill>
                <a:latin typeface="+mn-lt"/>
                <a:ea typeface="Arial" panose="020B0604020202020204" pitchFamily="34" charset="0"/>
                <a:cs typeface="Calibri" panose="020F0502020204030204" pitchFamily="34" charset="0"/>
              </a:rPr>
              <a:t>V</a:t>
            </a:r>
            <a:r>
              <a:rPr lang="en-US" sz="1000" dirty="0">
                <a:solidFill>
                  <a:schemeClr val="tx1"/>
                </a:solidFill>
                <a:effectLst/>
                <a:latin typeface="+mn-lt"/>
                <a:ea typeface="Arial" panose="020B0604020202020204" pitchFamily="34" charset="0"/>
                <a:cs typeface="Calibri" panose="020F0502020204030204" pitchFamily="34" charset="0"/>
              </a:rPr>
              <a:t>olunteer Hours</a:t>
            </a:r>
            <a:endParaRPr lang="en-US" sz="1000" dirty="0">
              <a:solidFill>
                <a:schemeClr val="tx1"/>
              </a:solidFill>
              <a:latin typeface="+mn-lt"/>
            </a:endParaRPr>
          </a:p>
          <a:p>
            <a:pPr marL="228600" indent="-228600">
              <a:buClr>
                <a:srgbClr val="AC1A2F"/>
              </a:buClr>
              <a:buSzPct val="102000"/>
              <a:buFont typeface="+mj-lt"/>
              <a:buAutoNum type="alphaUcPeriod"/>
            </a:pPr>
            <a:endParaRPr lang="en-US" sz="1000" dirty="0"/>
          </a:p>
          <a:p>
            <a:endParaRPr lang="en-US" sz="1000" dirty="0">
              <a:latin typeface="+mn-lt"/>
              <a:cs typeface="Calibri"/>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29</a:t>
            </a:fld>
            <a:endParaRPr lang="en-US" dirty="0"/>
          </a:p>
        </p:txBody>
      </p:sp>
    </p:spTree>
    <p:extLst>
      <p:ext uri="{BB962C8B-B14F-4D97-AF65-F5344CB8AC3E}">
        <p14:creationId xmlns:p14="http://schemas.microsoft.com/office/powerpoint/2010/main" val="260444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US" sz="1000" dirty="0">
                <a:solidFill>
                  <a:srgbClr val="444444"/>
                </a:solidFill>
                <a:latin typeface="+mn-lt"/>
              </a:rPr>
              <a:t>First and foremost, let's address why the CFC is so important. As a campaign worker, you will probably have colleagues who ask you:</a:t>
            </a:r>
            <a:r>
              <a:rPr lang="en-US" sz="1000" b="0" i="0" dirty="0">
                <a:solidFill>
                  <a:srgbClr val="444444"/>
                </a:solidFill>
                <a:effectLst/>
                <a:latin typeface="+mn-lt"/>
              </a:rPr>
              <a:t> “</a:t>
            </a:r>
            <a:r>
              <a:rPr lang="en-US" sz="1000" dirty="0">
                <a:solidFill>
                  <a:srgbClr val="444444"/>
                </a:solidFill>
                <a:latin typeface="+mn-lt"/>
              </a:rPr>
              <a:t>I believe in giving to charity, but why</a:t>
            </a:r>
            <a:r>
              <a:rPr lang="en-US" sz="1000" b="0" i="0" dirty="0">
                <a:solidFill>
                  <a:srgbClr val="444444"/>
                </a:solidFill>
                <a:effectLst/>
                <a:latin typeface="+mn-lt"/>
              </a:rPr>
              <a:t> </a:t>
            </a:r>
            <a:r>
              <a:rPr lang="en-US" sz="1000" dirty="0">
                <a:solidFill>
                  <a:srgbClr val="444444"/>
                </a:solidFill>
                <a:latin typeface="+mn-lt"/>
              </a:rPr>
              <a:t>should I give</a:t>
            </a:r>
            <a:r>
              <a:rPr lang="en-US" sz="1000" b="0" i="0" dirty="0">
                <a:solidFill>
                  <a:srgbClr val="444444"/>
                </a:solidFill>
                <a:effectLst/>
                <a:latin typeface="+mn-lt"/>
              </a:rPr>
              <a:t> through the CFC?” </a:t>
            </a:r>
            <a:r>
              <a:rPr lang="en-US" sz="1000" dirty="0">
                <a:solidFill>
                  <a:srgbClr val="444444"/>
                </a:solidFill>
                <a:latin typeface="+mn-lt"/>
              </a:rPr>
              <a:t>There are three main answers to that question. </a:t>
            </a:r>
            <a:endParaRPr lang="en-US" dirty="0"/>
          </a:p>
          <a:p>
            <a:pPr>
              <a:defRPr/>
            </a:pPr>
            <a:endParaRPr lang="en-US" sz="1000" dirty="0">
              <a:solidFill>
                <a:srgbClr val="444444"/>
              </a:solidFill>
              <a:latin typeface="+mn-lt"/>
            </a:endParaRPr>
          </a:p>
          <a:p>
            <a:pPr>
              <a:defRPr/>
            </a:pPr>
            <a:r>
              <a:rPr lang="en-US" sz="1000" dirty="0">
                <a:solidFill>
                  <a:srgbClr val="444444"/>
                </a:solidFill>
                <a:latin typeface="+mn-lt"/>
              </a:rPr>
              <a:t>First, t</a:t>
            </a:r>
            <a:r>
              <a:rPr lang="en-US" sz="1000" dirty="0">
                <a:latin typeface="+mn-lt"/>
              </a:rPr>
              <a:t>he</a:t>
            </a:r>
            <a:r>
              <a:rPr lang="en-US" sz="1000" dirty="0">
                <a:effectLst/>
                <a:latin typeface="+mn-lt"/>
                <a:ea typeface="Arial" panose="020B0604020202020204" pitchFamily="34" charset="0"/>
              </a:rPr>
              <a:t> CFC allows members of the federal community, including retirees, to support causes they care about through payroll deduction</a:t>
            </a:r>
            <a:r>
              <a:rPr lang="en-US" sz="1000" dirty="0">
                <a:latin typeface="+mn-lt"/>
                <a:ea typeface="Arial" panose="020B0604020202020204" pitchFamily="34" charset="0"/>
              </a:rPr>
              <a:t>. That is the most popular pledge method. It makes giving easy and even small gifts per paycheck add up to a significant amount at the end of the year. </a:t>
            </a:r>
            <a:endParaRPr lang="en-US" sz="650" dirty="0">
              <a:ea typeface="Open Sans Regular"/>
              <a:cs typeface="Open Sans Regular"/>
            </a:endParaRPr>
          </a:p>
          <a:p>
            <a:pPr>
              <a:defRPr/>
            </a:pPr>
            <a:endParaRPr lang="en-US" sz="1000" dirty="0">
              <a:latin typeface="+mn-lt"/>
              <a:ea typeface="Arial" panose="020B0604020202020204" pitchFamily="34" charset="0"/>
            </a:endParaRPr>
          </a:p>
          <a:p>
            <a:pPr>
              <a:defRPr/>
            </a:pPr>
            <a:r>
              <a:rPr lang="en-US" sz="1000" dirty="0">
                <a:latin typeface="+mn-lt"/>
                <a:ea typeface="Arial" panose="020B0604020202020204" pitchFamily="34" charset="0"/>
              </a:rPr>
              <a:t>Second,</a:t>
            </a:r>
            <a:r>
              <a:rPr lang="en-US" sz="1000" dirty="0">
                <a:effectLst/>
                <a:latin typeface="+mn-lt"/>
                <a:ea typeface="Arial" panose="020B0604020202020204" pitchFamily="34" charset="0"/>
              </a:rPr>
              <a:t> </a:t>
            </a:r>
            <a:r>
              <a:rPr lang="en-US" sz="1000" dirty="0">
                <a:latin typeface="+mn-lt"/>
                <a:ea typeface="Arial" panose="020B0604020202020204" pitchFamily="34" charset="0"/>
              </a:rPr>
              <a:t>you</a:t>
            </a:r>
            <a:r>
              <a:rPr lang="en-US" sz="1000" dirty="0">
                <a:effectLst/>
                <a:latin typeface="+mn-lt"/>
                <a:ea typeface="Arial" panose="020B0604020202020204" pitchFamily="34" charset="0"/>
              </a:rPr>
              <a:t> can make all your charitable donations and pledges in one place</a:t>
            </a:r>
            <a:r>
              <a:rPr lang="en-US" sz="1000" dirty="0">
                <a:latin typeface="+mn-lt"/>
                <a:ea typeface="Arial" panose="020B0604020202020204" pitchFamily="34" charset="0"/>
              </a:rPr>
              <a:t>. If you want to support multiple charitable causes, you can do so with just one pledge, once a year.</a:t>
            </a:r>
            <a:r>
              <a:rPr lang="en-US" sz="1000" dirty="0">
                <a:effectLst/>
                <a:latin typeface="+mn-lt"/>
                <a:ea typeface="Arial" panose="020B0604020202020204" pitchFamily="34" charset="0"/>
              </a:rPr>
              <a:t> </a:t>
            </a:r>
            <a:r>
              <a:rPr lang="en-US" sz="1000" dirty="0">
                <a:latin typeface="+mn-lt"/>
                <a:ea typeface="Arial" panose="020B0604020202020204" pitchFamily="34" charset="0"/>
              </a:rPr>
              <a:t>These</a:t>
            </a:r>
            <a:r>
              <a:rPr lang="en-US" sz="1000" dirty="0">
                <a:effectLst/>
                <a:latin typeface="+mn-lt"/>
                <a:ea typeface="Arial" panose="020B0604020202020204" pitchFamily="34" charset="0"/>
              </a:rPr>
              <a:t> gifts offer unrestricted funds to thousands of charities. </a:t>
            </a:r>
            <a:endParaRPr lang="en-US" sz="650" dirty="0">
              <a:ea typeface="Open Sans Regular"/>
              <a:cs typeface="Open Sans Regular"/>
            </a:endParaRPr>
          </a:p>
          <a:p>
            <a:pPr>
              <a:defRPr/>
            </a:pPr>
            <a:endParaRPr lang="en-US" sz="1000" dirty="0">
              <a:latin typeface="+mn-lt"/>
              <a:ea typeface="Arial" panose="020B0604020202020204" pitchFamily="34" charset="0"/>
            </a:endParaRPr>
          </a:p>
          <a:p>
            <a:pPr>
              <a:defRPr/>
            </a:pPr>
            <a:r>
              <a:rPr lang="en-US" sz="1000" dirty="0">
                <a:latin typeface="+mn-lt"/>
                <a:ea typeface="Arial" panose="020B0604020202020204" pitchFamily="34" charset="0"/>
              </a:rPr>
              <a:t>Third, our collective CFC donations</a:t>
            </a:r>
            <a:r>
              <a:rPr lang="en-US" sz="1000" dirty="0">
                <a:effectLst/>
                <a:latin typeface="+mn-lt"/>
                <a:ea typeface="Arial" panose="020B0604020202020204" pitchFamily="34" charset="0"/>
              </a:rPr>
              <a:t> add up to make a huge impact and provide a critical source of revenue that can be relied on throughout the year by charities. </a:t>
            </a:r>
            <a:r>
              <a:rPr lang="en-US" sz="1000" dirty="0">
                <a:latin typeface="+mn-lt"/>
                <a:ea typeface="Arial" panose="020B0604020202020204" pitchFamily="34" charset="0"/>
              </a:rPr>
              <a:t>I am going to talk a little more about this on the next slide.</a:t>
            </a:r>
            <a:endParaRPr lang="en-US" sz="650" dirty="0">
              <a:ea typeface="Open Sans Regular"/>
              <a:cs typeface="Open Sans Regular"/>
            </a:endParaRPr>
          </a:p>
          <a:p>
            <a:pPr>
              <a:defRPr/>
            </a:pPr>
            <a:endParaRPr lang="en-US" sz="1000" dirty="0">
              <a:latin typeface="+mn-lt"/>
              <a:ea typeface="Arial" panose="020B0604020202020204" pitchFamily="34" charset="0"/>
              <a:cs typeface="Calibri"/>
            </a:endParaRPr>
          </a:p>
          <a:p>
            <a:pPr>
              <a:defRPr/>
            </a:pPr>
            <a:r>
              <a:rPr lang="en-US" sz="1000" dirty="0">
                <a:latin typeface="+mn-lt"/>
                <a:ea typeface="Arial" panose="020B0604020202020204" pitchFamily="34" charset="0"/>
                <a:cs typeface="Calibri"/>
              </a:rPr>
              <a:t>You can see that there are even more reasons to give through the CFC as listed here on the screen.</a:t>
            </a:r>
          </a:p>
          <a:p>
            <a:pPr>
              <a:defRPr/>
            </a:pPr>
            <a:endParaRPr lang="en-US" sz="1000" dirty="0">
              <a:latin typeface="+mn-lt"/>
              <a:ea typeface="Arial" panose="020B0604020202020204" pitchFamily="34" charset="0"/>
            </a:endParaRPr>
          </a:p>
          <a:p>
            <a:pPr fontAlgn="base">
              <a:buFont typeface="Arial" panose="020B0604020202020204" pitchFamily="34" charset="0"/>
              <a:defRPr/>
            </a:pPr>
            <a:r>
              <a:rPr lang="en-US" sz="1000" dirty="0">
                <a:effectLst/>
                <a:latin typeface="+mn-lt"/>
                <a:ea typeface="Arial" panose="020B0604020202020204" pitchFamily="34" charset="0"/>
              </a:rPr>
              <a:t>[</a:t>
            </a:r>
            <a:r>
              <a:rPr lang="en-US" sz="1000" dirty="0">
                <a:latin typeface="+mn-lt"/>
                <a:ea typeface="Arial" panose="020B0604020202020204" pitchFamily="34" charset="0"/>
              </a:rPr>
              <a:t>Option to play</a:t>
            </a:r>
            <a:r>
              <a:rPr lang="en-US" sz="1000" dirty="0">
                <a:effectLst/>
                <a:latin typeface="+mn-lt"/>
                <a:ea typeface="Arial" panose="020B0604020202020204" pitchFamily="34" charset="0"/>
              </a:rPr>
              <a:t> </a:t>
            </a:r>
            <a:r>
              <a:rPr lang="en-US" sz="1000" dirty="0">
                <a:latin typeface="+mn-lt"/>
                <a:ea typeface="Arial" panose="020B0604020202020204" pitchFamily="34" charset="0"/>
              </a:rPr>
              <a:t>the "Why the CFC</a:t>
            </a:r>
            <a:r>
              <a:rPr lang="en-US" sz="1000" dirty="0">
                <a:effectLst/>
                <a:latin typeface="+mn-lt"/>
                <a:ea typeface="Arial" panose="020B0604020202020204" pitchFamily="34" charset="0"/>
              </a:rPr>
              <a:t> </a:t>
            </a:r>
            <a:r>
              <a:rPr lang="en-US" sz="1000" dirty="0">
                <a:latin typeface="+mn-lt"/>
                <a:ea typeface="Arial" panose="020B0604020202020204" pitchFamily="34" charset="0"/>
              </a:rPr>
              <a:t>Matters" </a:t>
            </a:r>
            <a:r>
              <a:rPr lang="en-US" sz="1000" dirty="0">
                <a:effectLst/>
                <a:latin typeface="+mn-lt"/>
                <a:ea typeface="Arial" panose="020B0604020202020204" pitchFamily="34" charset="0"/>
              </a:rPr>
              <a:t>video here.]</a:t>
            </a:r>
            <a:endParaRPr lang="en-US" sz="1000" dirty="0">
              <a:effectLst/>
              <a:latin typeface="+mn-lt"/>
              <a:ea typeface="Arial" panose="020B0604020202020204" pitchFamily="34" charset="0"/>
              <a:cs typeface="Calibri"/>
            </a:endParaRPr>
          </a:p>
          <a:p>
            <a:pPr algn="l" rtl="0" fontAlgn="base">
              <a:buFont typeface="Arial" panose="020B0604020202020204" pitchFamily="34" charset="0"/>
              <a:buNone/>
            </a:pPr>
            <a:endParaRPr lang="en-US" sz="1000" b="0" i="0" dirty="0">
              <a:solidFill>
                <a:srgbClr val="444444"/>
              </a:solidFill>
              <a:effectLst/>
              <a:latin typeface="+mn-lt"/>
            </a:endParaRPr>
          </a:p>
          <a:p>
            <a:pPr algn="l" rtl="0" fontAlgn="base"/>
            <a:endParaRPr lang="en-US" sz="1000" dirty="0">
              <a:effectLst/>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3</a:t>
            </a:fld>
            <a:endParaRPr lang="uk-UA"/>
          </a:p>
        </p:txBody>
      </p:sp>
    </p:spTree>
    <p:extLst>
      <p:ext uri="{BB962C8B-B14F-4D97-AF65-F5344CB8AC3E}">
        <p14:creationId xmlns:p14="http://schemas.microsoft.com/office/powerpoint/2010/main" val="4080718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mn-cs"/>
              </a:rPr>
              <a:t>After reviewing all pledge forms, you can submit c</a:t>
            </a:r>
            <a:r>
              <a:rPr lang="en-US" sz="1000" b="0" dirty="0">
                <a:latin typeface="Open Sans Regular"/>
                <a:ea typeface="Open Sans Regular"/>
                <a:cs typeface="Open Sans Regular"/>
              </a:rPr>
              <a:t>ompleted paper pledge forms by, d</a:t>
            </a:r>
            <a:r>
              <a:rPr lang="en-US" sz="1000" b="0" i="0" u="none" strike="noStrike" baseline="0" dirty="0">
                <a:latin typeface="Open Sans Regular"/>
                <a:ea typeface="Open Sans Regular"/>
                <a:cs typeface="Open Sans Regular"/>
              </a:rPr>
              <a:t>ownloading and printing the CFC Pledge Report Summary form from the website.</a:t>
            </a:r>
            <a:r>
              <a:rPr lang="en-US" sz="1000" dirty="0">
                <a:latin typeface="Open Sans Regular"/>
                <a:ea typeface="Open Sans Regular"/>
                <a:cs typeface="Open Sans Regular"/>
              </a:rPr>
              <a:t> </a:t>
            </a:r>
            <a:r>
              <a:rPr lang="en-US" sz="1000" b="0" i="0" u="none" strike="noStrike" baseline="0" dirty="0">
                <a:latin typeface="Open Sans Regular"/>
                <a:ea typeface="Open Sans Regular"/>
                <a:cs typeface="Open Sans Regular"/>
              </a:rPr>
              <a:t>Then complete and enclose the Pledge Report Summary Form </a:t>
            </a:r>
            <a:r>
              <a:rPr lang="en-US" sz="1000" dirty="0">
                <a:latin typeface="Open Sans Regular"/>
                <a:ea typeface="Open Sans Regular"/>
                <a:cs typeface="Open Sans Regular"/>
              </a:rPr>
              <a:t>with the completed</a:t>
            </a:r>
            <a:r>
              <a:rPr lang="en-US" sz="1000" b="0" i="0" u="none" strike="noStrike" baseline="0" dirty="0">
                <a:latin typeface="Open Sans Regular"/>
                <a:ea typeface="Open Sans Regular"/>
                <a:cs typeface="Open Sans Regular"/>
              </a:rPr>
              <a:t> pledge forms,</a:t>
            </a:r>
            <a:r>
              <a:rPr lang="en-US" sz="1000" dirty="0">
                <a:latin typeface="Open Sans Regular"/>
                <a:ea typeface="Open Sans Regular"/>
                <a:cs typeface="Open Sans Regular"/>
              </a:rPr>
              <a:t> and mail to: </a:t>
            </a:r>
            <a:r>
              <a:rPr lang="en-US" sz="1000" b="1" dirty="0">
                <a:latin typeface="Open Sans Regular"/>
                <a:ea typeface="Open Sans Regular"/>
                <a:cs typeface="Open Sans Regular"/>
              </a:rPr>
              <a:t>CFC Processing Center, P.O. Box 7820, Madison, WI 53707-7820</a:t>
            </a:r>
            <a:endParaRPr lang="en-US" sz="1000" b="0" i="0" kern="1200" dirty="0">
              <a:solidFill>
                <a:schemeClr val="tx1"/>
              </a:solidFill>
              <a:effectLst/>
              <a:latin typeface="Open Sans Regular"/>
              <a:ea typeface="Open Sans Regular"/>
              <a:cs typeface="Open Sans Regular"/>
            </a:endParaRP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If you are in the</a:t>
            </a:r>
            <a:r>
              <a:rPr lang="en-US" sz="1000" b="0" i="0" kern="1200" baseline="0" dirty="0">
                <a:solidFill>
                  <a:schemeClr val="tx1"/>
                </a:solidFill>
                <a:effectLst/>
                <a:latin typeface="+mn-lt"/>
                <a:ea typeface="+mn-ea"/>
                <a:cs typeface="+mn-cs"/>
              </a:rPr>
              <a:t> office, </a:t>
            </a:r>
            <a:r>
              <a:rPr lang="en-US" sz="1000" b="0" i="0" kern="1200" dirty="0">
                <a:solidFill>
                  <a:schemeClr val="tx1"/>
                </a:solidFill>
                <a:effectLst/>
                <a:latin typeface="+mn-lt"/>
                <a:ea typeface="+mn-ea"/>
                <a:cs typeface="+mn-cs"/>
              </a:rPr>
              <a:t>you will need to think through this process.</a:t>
            </a:r>
            <a:r>
              <a:rPr lang="en-US" sz="1000" dirty="0">
                <a:latin typeface="+mn-lt"/>
              </a:rPr>
              <a:t> </a:t>
            </a:r>
            <a:endParaRPr lang="en-US" sz="1000" b="0" i="0" kern="1200" dirty="0">
              <a:solidFill>
                <a:schemeClr val="tx1"/>
              </a:solidFill>
              <a:effectLst/>
              <a:latin typeface="+mn-lt"/>
              <a:cs typeface="Calibri"/>
            </a:endParaRPr>
          </a:p>
          <a:p>
            <a:pPr marL="171450" indent="-171450" algn="l" defTabSz="511937" rtl="0" eaLnBrk="1" latinLnBrk="0" hangingPunct="1">
              <a:buFont typeface="Arial" panose="020B0604020202020204" pitchFamily="34" charset="0"/>
              <a:buChar char="•"/>
            </a:pPr>
            <a:r>
              <a:rPr lang="en-US" sz="1000" b="0" i="0" kern="1200" baseline="0" dirty="0">
                <a:solidFill>
                  <a:schemeClr val="tx1"/>
                </a:solidFill>
                <a:effectLst/>
                <a:latin typeface="+mn-lt"/>
                <a:ea typeface="Open Sans Regular"/>
                <a:cs typeface="Calibri"/>
              </a:rPr>
              <a:t>Establish if you will have a turn in day/time with your Keyworkers or take them on an ad-hoc basis.</a:t>
            </a:r>
          </a:p>
          <a:p>
            <a:pPr marL="171450" indent="-171450">
              <a:buFont typeface="Arial" panose="020B0604020202020204" pitchFamily="34" charset="0"/>
              <a:buChar char="•"/>
            </a:pPr>
            <a:r>
              <a:rPr lang="en-US" sz="1000" b="0" i="0" kern="1200" baseline="0" dirty="0">
                <a:solidFill>
                  <a:schemeClr val="tx1"/>
                </a:solidFill>
                <a:effectLst/>
                <a:latin typeface="+mn-lt"/>
                <a:ea typeface="Open Sans Regular"/>
                <a:cs typeface="Calibri"/>
              </a:rPr>
              <a:t>Make sure to have a safe/secure place to store pledge forms until you are ready to mail them in.</a:t>
            </a:r>
          </a:p>
          <a:p>
            <a:pPr marL="171450" indent="-171450">
              <a:buFont typeface="Arial" panose="020B0604020202020204" pitchFamily="34" charset="0"/>
              <a:buChar char="•"/>
            </a:pPr>
            <a:r>
              <a:rPr lang="en-US" sz="1000" b="0" i="0" kern="1200" baseline="0" dirty="0">
                <a:solidFill>
                  <a:schemeClr val="tx1"/>
                </a:solidFill>
                <a:effectLst/>
                <a:latin typeface="+mn-lt"/>
                <a:ea typeface="Open Sans Regular"/>
                <a:cs typeface="Calibri"/>
              </a:rPr>
              <a:t>Check with your leadership or their admin support on how you can pay for postage through official funds.</a:t>
            </a:r>
            <a:endParaRPr lang="en-US" sz="1000" dirty="0">
              <a:latin typeface="+mn-lt"/>
              <a:cs typeface="Calibri"/>
            </a:endParaRP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[This process may differ per zone/</a:t>
            </a:r>
            <a:r>
              <a:rPr lang="en-US" sz="1000" b="0" i="0" u="none" strike="noStrike" dirty="0">
                <a:solidFill>
                  <a:srgbClr val="000000"/>
                </a:solidFill>
                <a:effectLst/>
                <a:latin typeface="+mn-lt"/>
              </a:rPr>
              <a:t>agency/installation</a:t>
            </a:r>
            <a:r>
              <a:rPr lang="en-US" sz="1000" b="0" i="0" kern="1200" dirty="0">
                <a:solidFill>
                  <a:schemeClr val="tx1"/>
                </a:solidFill>
                <a:effectLst/>
                <a:latin typeface="+mn-lt"/>
                <a:ea typeface="+mn-ea"/>
                <a:cs typeface="+mn-cs"/>
              </a:rPr>
              <a:t>.]</a:t>
            </a:r>
            <a:endParaRPr lang="en-US" sz="1000" b="0" i="0" kern="1200" dirty="0">
              <a:solidFill>
                <a:schemeClr val="tx1"/>
              </a:solidFill>
              <a:effectLst/>
              <a:latin typeface="+mn-lt"/>
              <a:cs typeface="Calibri"/>
            </a:endParaRPr>
          </a:p>
          <a:p>
            <a:endParaRPr lang="en-US" sz="1000" b="0" i="0" kern="1200" dirty="0">
              <a:solidFill>
                <a:schemeClr val="tx1"/>
              </a:solidFill>
              <a:effectLst/>
              <a:latin typeface="+mn-lt"/>
              <a:ea typeface="Open Sans Regular"/>
              <a:cs typeface="Calibri"/>
            </a:endParaRPr>
          </a:p>
          <a:p>
            <a:r>
              <a:rPr lang="en-US" sz="1000" dirty="0">
                <a:latin typeface="+mn-lt"/>
                <a:ea typeface="Open Sans Regular"/>
                <a:cs typeface="Calibri"/>
              </a:rPr>
              <a:t>Alternatively, donors can mail their own pledge forms directly to the CFC processing center. </a:t>
            </a:r>
          </a:p>
          <a:p>
            <a:endParaRPr lang="en-US" sz="1000" dirty="0">
              <a:latin typeface="+mn-lt"/>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30</a:t>
            </a:fld>
            <a:endParaRPr lang="uk-UA"/>
          </a:p>
        </p:txBody>
      </p:sp>
    </p:spTree>
    <p:extLst>
      <p:ext uri="{BB962C8B-B14F-4D97-AF65-F5344CB8AC3E}">
        <p14:creationId xmlns:p14="http://schemas.microsoft.com/office/powerpoint/2010/main" val="131775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show you where you will find all the resources and materials we have gone over today; plus, some extra engagement tools we are providing for you as a Campaign Worker. </a:t>
            </a:r>
          </a:p>
        </p:txBody>
      </p:sp>
      <p:sp>
        <p:nvSpPr>
          <p:cNvPr id="4" name="Slide Number Placeholder 3"/>
          <p:cNvSpPr>
            <a:spLocks noGrp="1"/>
          </p:cNvSpPr>
          <p:nvPr>
            <p:ph type="sldNum" sz="quarter" idx="5"/>
          </p:nvPr>
        </p:nvSpPr>
        <p:spPr/>
        <p:txBody>
          <a:bodyPr/>
          <a:lstStyle/>
          <a:p>
            <a:fld id="{BD9C3A12-1E0F-412B-B376-8089A55D946C}" type="slidenum">
              <a:rPr lang="uk-UA" smtClean="0"/>
              <a:pPr/>
              <a:t>31</a:t>
            </a:fld>
            <a:endParaRPr lang="uk-UA"/>
          </a:p>
        </p:txBody>
      </p:sp>
    </p:spTree>
    <p:extLst>
      <p:ext uri="{BB962C8B-B14F-4D97-AF65-F5344CB8AC3E}">
        <p14:creationId xmlns:p14="http://schemas.microsoft.com/office/powerpoint/2010/main" val="2380155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This is the Campaign Worker Guide. Reference this guide for everything you need to successfully manage your campaign. Everything we covered today is also in this guide including an easy-to-follow </a:t>
            </a:r>
            <a:r>
              <a:rPr lang="en-US" sz="650" dirty="0">
                <a:solidFill>
                  <a:srgbClr val="000000"/>
                </a:solidFill>
                <a:latin typeface="Open Sans Regular"/>
                <a:ea typeface="Open Sans Regular"/>
                <a:cs typeface="Open Sans Regular"/>
              </a:rPr>
              <a:t>checklist. </a:t>
            </a:r>
            <a:endParaRPr lang="en-US" sz="650" dirty="0">
              <a:solidFill>
                <a:srgbClr val="3F3F3F"/>
              </a:solidFill>
              <a:latin typeface="Calibri Light"/>
              <a:cs typeface="Calibri Light"/>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32</a:t>
            </a:fld>
            <a:endParaRPr lang="uk-UA"/>
          </a:p>
        </p:txBody>
      </p:sp>
    </p:spTree>
    <p:extLst>
      <p:ext uri="{BB962C8B-B14F-4D97-AF65-F5344CB8AC3E}">
        <p14:creationId xmlns:p14="http://schemas.microsoft.com/office/powerpoint/2010/main" val="1887401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New for 2022, the CFC has developed a new training tool, The Learning Management System. This training resource is a great supplement to this training and the guide to help you run a successful campaign. It is divided into modules, so you can watch everything from start to finish or jump straight to the section you want to review.</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33</a:t>
            </a:fld>
            <a:endParaRPr lang="uk-UA"/>
          </a:p>
        </p:txBody>
      </p:sp>
    </p:spTree>
    <p:extLst>
      <p:ext uri="{BB962C8B-B14F-4D97-AF65-F5344CB8AC3E}">
        <p14:creationId xmlns:p14="http://schemas.microsoft.com/office/powerpoint/2010/main" val="2264501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Use these slides to introduce the CFC to your co-workers in a virtual or in-person meeting. The script has already been written for you in the notes section of the slides. So all you have to do is download it, delete the first slide (with the instructions), practice a few times, and then you will be ready to present it!</a:t>
            </a:r>
          </a:p>
        </p:txBody>
      </p:sp>
      <p:sp>
        <p:nvSpPr>
          <p:cNvPr id="4" name="Slide Number Placeholder 3"/>
          <p:cNvSpPr>
            <a:spLocks noGrp="1"/>
          </p:cNvSpPr>
          <p:nvPr>
            <p:ph type="sldNum" sz="quarter" idx="5"/>
          </p:nvPr>
        </p:nvSpPr>
        <p:spPr/>
        <p:txBody>
          <a:bodyPr/>
          <a:lstStyle/>
          <a:p>
            <a:fld id="{BD9C3A12-1E0F-412B-B376-8089A55D946C}" type="slidenum">
              <a:rPr lang="uk-UA" smtClean="0"/>
              <a:pPr/>
              <a:t>34</a:t>
            </a:fld>
            <a:endParaRPr lang="uk-UA"/>
          </a:p>
        </p:txBody>
      </p:sp>
    </p:spTree>
    <p:extLst>
      <p:ext uri="{BB962C8B-B14F-4D97-AF65-F5344CB8AC3E}">
        <p14:creationId xmlns:p14="http://schemas.microsoft.com/office/powerpoint/2010/main" val="1144195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The Campaign Worker Toolkit will be your go-to guide to help promote the different phases of the campaign. This toolkit has ready-to-use communications, emails, social media content, and graphics, as well as other ways to promote the campaign like activities, splash screens, banners, videos, press releases, and more! It walks you through the campaign week by week. </a:t>
            </a:r>
            <a:endParaRPr lang="en-US" sz="1000" dirty="0">
              <a:latin typeface="+mn-lt"/>
              <a:ea typeface="Open Sans Regular"/>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latin typeface="+mn-lt"/>
              <a:ea typeface="Open Sans Regular"/>
              <a:cs typeface="Open Sans Regular"/>
            </a:endParaRPr>
          </a:p>
          <a:p>
            <a:pPr>
              <a:defRPr/>
            </a:pPr>
            <a:r>
              <a:rPr lang="en-US" sz="1000" dirty="0">
                <a:latin typeface="+mn-lt"/>
                <a:ea typeface="Open Sans Regular"/>
                <a:cs typeface="Calibri"/>
              </a:rPr>
              <a:t>Kick off your first week with Start Strong, promote the different causes through the Cause Weeks, celebrate the largest online giving day of the year with Giving Tuesday,</a:t>
            </a:r>
            <a:r>
              <a:rPr lang="en-US" sz="1000" b="1" dirty="0">
                <a:latin typeface="+mn-lt"/>
                <a:ea typeface="Open Sans Regular"/>
                <a:cs typeface="Calibri"/>
              </a:rPr>
              <a:t> </a:t>
            </a:r>
            <a:r>
              <a:rPr lang="en-US" sz="1000" b="0" dirty="0">
                <a:latin typeface="+mn-lt"/>
                <a:ea typeface="Open Sans Regular"/>
                <a:cs typeface="Calibri"/>
              </a:rPr>
              <a:t>utilize the provided Leadership resources to </a:t>
            </a:r>
            <a:r>
              <a:rPr lang="en-US" sz="1000" dirty="0">
                <a:latin typeface="+mn-lt"/>
                <a:ea typeface="Open Sans Regular"/>
                <a:cs typeface="Calibri"/>
              </a:rPr>
              <a:t>engage your leadership, host amazing campaign events with the Events section, push the campaign to a successful conclusion with the Finish Strong, and then use the Thank You section to thank your colleagues for their time and support at the accumulation of the campaign. </a:t>
            </a:r>
          </a:p>
        </p:txBody>
      </p:sp>
      <p:sp>
        <p:nvSpPr>
          <p:cNvPr id="4" name="Slide Number Placeholder 3"/>
          <p:cNvSpPr>
            <a:spLocks noGrp="1"/>
          </p:cNvSpPr>
          <p:nvPr>
            <p:ph type="sldNum" sz="quarter" idx="5"/>
          </p:nvPr>
        </p:nvSpPr>
        <p:spPr/>
        <p:txBody>
          <a:bodyPr/>
          <a:lstStyle/>
          <a:p>
            <a:fld id="{BD9C3A12-1E0F-412B-B376-8089A55D946C}" type="slidenum">
              <a:rPr lang="uk-UA" smtClean="0"/>
              <a:pPr/>
              <a:t>35</a:t>
            </a:fld>
            <a:endParaRPr lang="uk-UA"/>
          </a:p>
        </p:txBody>
      </p:sp>
    </p:spTree>
    <p:extLst>
      <p:ext uri="{BB962C8B-B14F-4D97-AF65-F5344CB8AC3E}">
        <p14:creationId xmlns:p14="http://schemas.microsoft.com/office/powerpoint/2010/main" val="2960620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A very easy and effective way to promote the campaign from start to finish is to highlight each cause of the week. The Cause of the Week section of the Campaign Worker Toolkit, mentioned on the previous slide, has a section for each week</a:t>
            </a:r>
            <a:r>
              <a:rPr lang="en-US" sz="1000" b="0" i="0" kern="1200" baseline="0" dirty="0">
                <a:solidFill>
                  <a:schemeClr val="tx1"/>
                </a:solidFill>
                <a:effectLst/>
                <a:latin typeface="+mn-lt"/>
                <a:ea typeface="+mn-ea"/>
                <a:cs typeface="+mn-cs"/>
              </a:rPr>
              <a:t> with resources to </a:t>
            </a:r>
            <a:r>
              <a:rPr lang="en-US" sz="1000" b="0" i="0" kern="1200" dirty="0">
                <a:solidFill>
                  <a:schemeClr val="tx1"/>
                </a:solidFill>
                <a:effectLst/>
                <a:latin typeface="+mn-lt"/>
                <a:ea typeface="+mn-ea"/>
                <a:cs typeface="+mn-cs"/>
              </a:rPr>
              <a:t>promote each cause in your </a:t>
            </a:r>
            <a:r>
              <a:rPr lang="en-US" sz="1000" b="0" i="0" u="none" strike="noStrike" dirty="0">
                <a:solidFill>
                  <a:srgbClr val="000000"/>
                </a:solidFill>
                <a:effectLst/>
                <a:latin typeface="+mn-lt"/>
              </a:rPr>
              <a:t>agency/installation</a:t>
            </a:r>
            <a:r>
              <a:rPr lang="en-US" sz="1000" b="0" i="0" kern="1200" dirty="0">
                <a:solidFill>
                  <a:schemeClr val="tx1"/>
                </a:solidFill>
                <a:effectLst/>
                <a:latin typeface="+mn-lt"/>
                <a:ea typeface="+mn-ea"/>
                <a:cs typeface="+mn-cs"/>
              </a:rPr>
              <a:t>. This includes</a:t>
            </a:r>
            <a:r>
              <a:rPr lang="en-US" sz="1000" b="0" i="0" kern="1200" baseline="0" dirty="0">
                <a:solidFill>
                  <a:schemeClr val="tx1"/>
                </a:solidFill>
                <a:effectLst/>
                <a:latin typeface="+mn-lt"/>
                <a:ea typeface="+mn-ea"/>
                <a:cs typeface="+mn-cs"/>
              </a:rPr>
              <a:t>, weekly email templates, dollar statements, stories, social media content, etc. Reference the Cause of the Week section of the Campaign Worker toolkit for more ways to incorporate causes in your events. </a:t>
            </a:r>
            <a:endParaRPr lang="en-US" sz="1000" b="0" i="0" kern="1200" dirty="0">
              <a:solidFill>
                <a:schemeClr val="tx1"/>
              </a:solidFill>
              <a:effectLst/>
              <a:latin typeface="+mn-lt"/>
              <a:ea typeface="+mn-ea"/>
              <a:cs typeface="+mn-cs"/>
            </a:endParaRPr>
          </a:p>
          <a:p>
            <a:endParaRPr lang="en-US" sz="1000" b="0" i="0" kern="1200" dirty="0">
              <a:solidFill>
                <a:schemeClr val="tx1"/>
              </a:solidFill>
              <a:effectLst/>
              <a:latin typeface="+mn-lt"/>
              <a:ea typeface="+mn-ea"/>
              <a:cs typeface="+mn-cs"/>
            </a:endParaRPr>
          </a:p>
          <a:p>
            <a:r>
              <a:rPr lang="en-US" sz="1000" b="1" dirty="0">
                <a:latin typeface="+mn-lt"/>
              </a:rPr>
              <a:t>A Virtual</a:t>
            </a:r>
            <a:r>
              <a:rPr lang="en-US" sz="1000" b="1" i="0" kern="1200" dirty="0">
                <a:solidFill>
                  <a:schemeClr val="tx1"/>
                </a:solidFill>
                <a:effectLst/>
                <a:latin typeface="+mn-lt"/>
                <a:ea typeface="+mn-ea"/>
                <a:cs typeface="+mn-cs"/>
              </a:rPr>
              <a:t> Tip:</a:t>
            </a:r>
            <a:r>
              <a:rPr lang="en-US" sz="1000" b="0" i="0" kern="1200" dirty="0">
                <a:solidFill>
                  <a:schemeClr val="tx1"/>
                </a:solidFill>
                <a:effectLst/>
                <a:latin typeface="+mn-lt"/>
                <a:ea typeface="+mn-ea"/>
                <a:cs typeface="+mn-cs"/>
              </a:rPr>
              <a:t> Consider doing a weekly virtual “Lunch &amp; Learn” where you invite a charity or charities within that week’s cause area to chat about their mission and the impact of the CFC.</a:t>
            </a:r>
          </a:p>
        </p:txBody>
      </p:sp>
      <p:sp>
        <p:nvSpPr>
          <p:cNvPr id="4" name="Slide Number Placeholder 3"/>
          <p:cNvSpPr>
            <a:spLocks noGrp="1"/>
          </p:cNvSpPr>
          <p:nvPr>
            <p:ph type="sldNum" sz="quarter" idx="5"/>
          </p:nvPr>
        </p:nvSpPr>
        <p:spPr/>
        <p:txBody>
          <a:bodyPr/>
          <a:lstStyle/>
          <a:p>
            <a:fld id="{BD9C3A12-1E0F-412B-B376-8089A55D946C}" type="slidenum">
              <a:rPr lang="uk-UA" smtClean="0"/>
              <a:pPr/>
              <a:t>36</a:t>
            </a:fld>
            <a:endParaRPr lang="uk-UA"/>
          </a:p>
        </p:txBody>
      </p:sp>
    </p:spTree>
    <p:extLst>
      <p:ext uri="{BB962C8B-B14F-4D97-AF65-F5344CB8AC3E}">
        <p14:creationId xmlns:p14="http://schemas.microsoft.com/office/powerpoint/2010/main" val="1981540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3F3F3F"/>
                </a:solidFill>
                <a:effectLst/>
                <a:latin typeface="Open Sans" panose="020B0606030504020204" pitchFamily="34" charset="0"/>
              </a:rPr>
              <a:t>Use the Virtual Charity Fair to showcase different videos and stories from CFC charities. </a:t>
            </a:r>
            <a:r>
              <a:rPr lang="en-US" sz="700" b="0" i="0" kern="1200" dirty="0">
                <a:solidFill>
                  <a:schemeClr val="tx1"/>
                </a:solidFill>
                <a:effectLst/>
                <a:latin typeface="+mn-lt"/>
                <a:ea typeface="Open Sans Regular"/>
                <a:cs typeface="Open Sans Regular"/>
              </a:rPr>
              <a:t>K</a:t>
            </a:r>
            <a:r>
              <a:rPr lang="en-US" sz="700" dirty="0">
                <a:latin typeface="+mn-lt"/>
                <a:ea typeface="Open Sans Regular"/>
                <a:cs typeface="Open Sans Regular"/>
              </a:rPr>
              <a:t>ick off your next staff zoom or team meeting with a charity video or story! </a:t>
            </a:r>
            <a:r>
              <a:rPr lang="en-US" sz="800" b="0" dirty="0">
                <a:latin typeface="+mn-lt"/>
                <a:ea typeface="Open Sans Regular"/>
                <a:cs typeface="Open Sans Regular"/>
              </a:rPr>
              <a:t>Or consider </a:t>
            </a:r>
            <a:r>
              <a:rPr lang="en-US" sz="800" dirty="0">
                <a:latin typeface="+mn-lt"/>
                <a:ea typeface="Open Sans Regular"/>
                <a:cs typeface="Open Sans Regular"/>
              </a:rPr>
              <a:t>hosting</a:t>
            </a:r>
            <a:r>
              <a:rPr lang="en-US" sz="800" b="0" i="0" kern="1200" dirty="0">
                <a:solidFill>
                  <a:schemeClr val="tx1"/>
                </a:solidFill>
                <a:effectLst/>
                <a:latin typeface="+mn-lt"/>
                <a:ea typeface="Open Sans Regular"/>
                <a:cs typeface="Open Sans Regular"/>
              </a:rPr>
              <a:t> a </a:t>
            </a:r>
            <a:r>
              <a:rPr lang="en-US" sz="800" dirty="0">
                <a:latin typeface="+mn-lt"/>
                <a:ea typeface="Open Sans Regular"/>
                <a:cs typeface="Open Sans Regular"/>
              </a:rPr>
              <a:t>Virtual Charity Fair </a:t>
            </a:r>
            <a:r>
              <a:rPr lang="en-US" sz="800" b="0" i="0" kern="1200" dirty="0">
                <a:solidFill>
                  <a:schemeClr val="tx1"/>
                </a:solidFill>
                <a:effectLst/>
                <a:latin typeface="+mn-lt"/>
                <a:ea typeface="Open Sans Regular"/>
                <a:cs typeface="Open Sans Regular"/>
              </a:rPr>
              <a:t>event where participants can see different charity videos/stories. OR feature different videos and stories in the Lunch-N-Learn sessions, following the cause of the week calendar. </a:t>
            </a:r>
            <a:endParaRPr lang="en-US" sz="800" dirty="0">
              <a:latin typeface="+mn-lt"/>
              <a:ea typeface="Open Sans Regular"/>
              <a:cs typeface="Open Sans Regular"/>
            </a:endParaRPr>
          </a:p>
          <a:p>
            <a:endParaRPr lang="en-US" b="0" i="0" dirty="0">
              <a:solidFill>
                <a:srgbClr val="3F3F3F"/>
              </a:solidFill>
              <a:effectLst/>
              <a:latin typeface="Open Sans" panose="020B0606030504020204" pitchFamily="34" charset="0"/>
            </a:endParaRPr>
          </a:p>
          <a:p>
            <a:r>
              <a:rPr lang="en-US" b="0" i="0" dirty="0">
                <a:solidFill>
                  <a:srgbClr val="3F3F3F"/>
                </a:solidFill>
                <a:effectLst/>
                <a:latin typeface="Open Sans" panose="020B0606030504020204" pitchFamily="34" charset="0"/>
              </a:rPr>
              <a:t>To navigate this VCF you will use the filters below to narrow the selection of CFC charity videos by taxonomy codes, Cause of the Week, Charity Name, CFC number, or charity type. If “Local” is selected as Charity Type an additional filter will open to select a local CFC zone. To choose more than one CFC Cause area or CFC Zone, use Shift + Click / Ctrl + Click. </a:t>
            </a:r>
          </a:p>
          <a:p>
            <a:endParaRPr lang="en-US" b="0" i="0" dirty="0">
              <a:solidFill>
                <a:srgbClr val="3F3F3F"/>
              </a:solidFill>
              <a:effectLst/>
              <a:latin typeface="Open Sans" panose="020B0606030504020204" pitchFamily="34" charset="0"/>
            </a:endParaRPr>
          </a:p>
          <a:p>
            <a:r>
              <a:rPr lang="en-US" b="0" i="0" dirty="0">
                <a:solidFill>
                  <a:srgbClr val="3F3F3F"/>
                </a:solidFill>
                <a:effectLst/>
                <a:latin typeface="Open Sans" panose="020B0606030504020204" pitchFamily="34" charset="0"/>
              </a:rPr>
              <a:t>By not selecting any, all cause areas and all zones will be included in your search. Please note: Charity videos and stories are displayed randomly.</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37</a:t>
            </a:fld>
            <a:endParaRPr lang="uk-UA"/>
          </a:p>
        </p:txBody>
      </p:sp>
    </p:spTree>
    <p:extLst>
      <p:ext uri="{BB962C8B-B14F-4D97-AF65-F5344CB8AC3E}">
        <p14:creationId xmlns:p14="http://schemas.microsoft.com/office/powerpoint/2010/main" val="2749291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Open Sans Regular"/>
                <a:cs typeface="Open Sans Regular"/>
              </a:rPr>
              <a:t>Where can you find all of these resources? </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Open Sans Regular"/>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Open Sans Regular"/>
                <a:cs typeface="Open Sans Regular"/>
              </a:rPr>
              <a:t>All digital resources are available on your local website, that can be found at GiveCFC.org. </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latin typeface="+mn-lt"/>
              </a:rPr>
              <a:t>This is the GiveCFC.org central landing page. </a:t>
            </a:r>
            <a:r>
              <a:rPr lang="en-US" sz="1000" b="0" i="0" kern="1200" baseline="0" dirty="0">
                <a:solidFill>
                  <a:schemeClr val="tx1"/>
                </a:solidFill>
                <a:effectLst/>
                <a:latin typeface="+mn-lt"/>
                <a:ea typeface="+mn-ea"/>
                <a:cs typeface="+mn-cs"/>
              </a:rPr>
              <a:t>You will be able to find our local zone content by entering your ZIP code or clicking on the zone name or zone location from the map on the homepage.</a:t>
            </a:r>
            <a:r>
              <a:rPr lang="en-US" sz="1000" b="0" i="0" kern="1200" baseline="0" dirty="0">
                <a:solidFill>
                  <a:schemeClr val="tx1"/>
                </a:solidFill>
                <a:effectLst/>
                <a:latin typeface="+mn-lt"/>
                <a:ea typeface="Open Sans Regular"/>
                <a:cs typeface="Open Sans Regular"/>
              </a:rPr>
              <a:t> </a:t>
            </a:r>
            <a:r>
              <a:rPr lang="en-US" sz="1000" dirty="0">
                <a:latin typeface="+mn-lt"/>
              </a:rPr>
              <a:t>This page allows all visitors to </a:t>
            </a:r>
            <a:r>
              <a:rPr lang="en-US" sz="1000" baseline="0" dirty="0">
                <a:latin typeface="+mn-lt"/>
              </a:rPr>
              <a:t>connect to their local zone, </a:t>
            </a:r>
            <a:r>
              <a:rPr lang="en-US" sz="1000" dirty="0">
                <a:latin typeface="+mn-lt"/>
              </a:rPr>
              <a:t>engage with</a:t>
            </a:r>
            <a:r>
              <a:rPr lang="en-US" sz="1000" baseline="0" dirty="0">
                <a:latin typeface="+mn-lt"/>
              </a:rPr>
              <a:t> the CFC by donating, or participating in an expanded digital experience. </a:t>
            </a:r>
          </a:p>
          <a:p>
            <a:endParaRPr lang="en-US" sz="1000" baseline="0" dirty="0">
              <a:latin typeface="+mn-lt"/>
            </a:endParaRPr>
          </a:p>
          <a:p>
            <a:r>
              <a:rPr lang="en-US" sz="1000" baseline="0" dirty="0">
                <a:latin typeface="+mn-lt"/>
              </a:rPr>
              <a:t>[If possible, connect to the website to show the engagement activities available on the landing page.]</a:t>
            </a:r>
            <a:endParaRPr lang="en-US" sz="1000" dirty="0">
              <a:latin typeface="+mn-lt"/>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38</a:t>
            </a:fld>
            <a:endParaRPr lang="uk-UA"/>
          </a:p>
        </p:txBody>
      </p:sp>
    </p:spTree>
    <p:extLst>
      <p:ext uri="{BB962C8B-B14F-4D97-AF65-F5344CB8AC3E}">
        <p14:creationId xmlns:p14="http://schemas.microsoft.com/office/powerpoint/2010/main" val="1617812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mn-cs"/>
              </a:rPr>
              <a:t>Once you locate your local zone website, it will be similar to this. </a:t>
            </a:r>
            <a:r>
              <a:rPr lang="en-US" sz="1000" b="0" i="0" kern="1200" baseline="0" dirty="0">
                <a:solidFill>
                  <a:schemeClr val="tx1"/>
                </a:solidFill>
                <a:effectLst/>
                <a:latin typeface="+mn-lt"/>
                <a:ea typeface="+mn-ea"/>
                <a:cs typeface="+mn-cs"/>
              </a:rPr>
              <a:t>As a Campaign Worker, w</a:t>
            </a:r>
            <a:r>
              <a:rPr lang="en-US" sz="1000" b="0" i="0" kern="1200" dirty="0">
                <a:solidFill>
                  <a:schemeClr val="tx1"/>
                </a:solidFill>
                <a:effectLst/>
                <a:latin typeface="+mn-lt"/>
                <a:ea typeface="+mn-ea"/>
                <a:cs typeface="+mn-cs"/>
              </a:rPr>
              <a:t>e encourage you to bookmark</a:t>
            </a:r>
            <a:r>
              <a:rPr lang="en-US" sz="1000" b="0" i="0" kern="1200" baseline="0" dirty="0">
                <a:solidFill>
                  <a:schemeClr val="tx1"/>
                </a:solidFill>
                <a:effectLst/>
                <a:latin typeface="+mn-lt"/>
                <a:ea typeface="+mn-ea"/>
                <a:cs typeface="+mn-cs"/>
              </a:rPr>
              <a:t> the URL of this</a:t>
            </a:r>
            <a:r>
              <a:rPr lang="en-US" sz="1000" b="0" i="0" kern="1200" dirty="0">
                <a:solidFill>
                  <a:schemeClr val="tx1"/>
                </a:solidFill>
                <a:effectLst/>
                <a:latin typeface="+mn-lt"/>
                <a:ea typeface="+mn-ea"/>
                <a:cs typeface="+mn-cs"/>
              </a:rPr>
              <a:t> local zone CFC page as a favorite on your browser so you can go straight to it in the future. </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From the local zone website, you can access all of the campaign materials and resources we have talked about. You can find these by navigating to the “Campaign Worker” drop-down menu at the top of the page, click “Campaign</a:t>
            </a:r>
            <a:r>
              <a:rPr lang="en-US" sz="1000" b="0" i="0" kern="1200" baseline="0" dirty="0">
                <a:solidFill>
                  <a:schemeClr val="tx1"/>
                </a:solidFill>
                <a:effectLst/>
                <a:latin typeface="+mn-lt"/>
                <a:ea typeface="+mn-ea"/>
                <a:cs typeface="+mn-cs"/>
              </a:rPr>
              <a:t> Materials</a:t>
            </a:r>
            <a:r>
              <a:rPr lang="en-US" sz="1000" b="0" i="0" kern="1200" dirty="0">
                <a:solidFill>
                  <a:schemeClr val="tx1"/>
                </a:solidFill>
                <a:effectLst/>
                <a:latin typeface="+mn-lt"/>
                <a:ea typeface="+mn-ea"/>
                <a:cs typeface="+mn-cs"/>
              </a:rPr>
              <a:t>” to</a:t>
            </a:r>
            <a:r>
              <a:rPr lang="en-US" sz="1000" b="0" i="0" kern="1200" baseline="0" dirty="0">
                <a:solidFill>
                  <a:schemeClr val="tx1"/>
                </a:solidFill>
                <a:effectLst/>
                <a:latin typeface="+mn-lt"/>
                <a:ea typeface="+mn-ea"/>
                <a:cs typeface="+mn-cs"/>
              </a:rPr>
              <a:t> be directed</a:t>
            </a:r>
            <a:r>
              <a:rPr lang="en-US" sz="1000" b="0" i="0" kern="1200" dirty="0">
                <a:solidFill>
                  <a:schemeClr val="tx1"/>
                </a:solidFill>
                <a:effectLst/>
                <a:latin typeface="+mn-lt"/>
                <a:ea typeface="+mn-ea"/>
                <a:cs typeface="+mn-cs"/>
              </a:rPr>
              <a:t> to the campaign materials and resources page. From here you can from the various categories of promotional materials, training materials, Campaign Worker toolkit and more. </a:t>
            </a:r>
          </a:p>
        </p:txBody>
      </p:sp>
      <p:sp>
        <p:nvSpPr>
          <p:cNvPr id="4" name="Slide Number Placeholder 3"/>
          <p:cNvSpPr>
            <a:spLocks noGrp="1"/>
          </p:cNvSpPr>
          <p:nvPr>
            <p:ph type="sldNum" sz="quarter" idx="5"/>
          </p:nvPr>
        </p:nvSpPr>
        <p:spPr/>
        <p:txBody>
          <a:bodyPr/>
          <a:lstStyle/>
          <a:p>
            <a:fld id="{BD9C3A12-1E0F-412B-B376-8089A55D946C}" type="slidenum">
              <a:rPr lang="uk-UA" smtClean="0"/>
              <a:pPr/>
              <a:t>39</a:t>
            </a:fld>
            <a:endParaRPr lang="uk-UA"/>
          </a:p>
        </p:txBody>
      </p:sp>
    </p:spTree>
    <p:extLst>
      <p:ext uri="{BB962C8B-B14F-4D97-AF65-F5344CB8AC3E}">
        <p14:creationId xmlns:p14="http://schemas.microsoft.com/office/powerpoint/2010/main" val="30320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buSzPts val="1000"/>
              <a:tabLst>
                <a:tab pos="457200" algn="l"/>
              </a:tabLst>
              <a:defRPr/>
            </a:pPr>
            <a:r>
              <a:rPr lang="en-US" sz="1000" dirty="0">
                <a:solidFill>
                  <a:srgbClr val="444444"/>
                </a:solidFill>
                <a:latin typeface="+mn-lt"/>
              </a:rPr>
              <a:t>The CFC is a federal tradition and has been around for more than 60 years. It is one of </a:t>
            </a:r>
            <a:r>
              <a:rPr lang="en-US" sz="1000" dirty="0">
                <a:solidFill>
                  <a:srgbClr val="000000"/>
                </a:solidFill>
                <a:latin typeface="+mn-lt"/>
              </a:rPr>
              <a:t>the</a:t>
            </a:r>
            <a:r>
              <a:rPr lang="en-US" sz="1000" b="0" i="0" u="none" strike="noStrike" dirty="0">
                <a:solidFill>
                  <a:srgbClr val="000000"/>
                </a:solidFill>
                <a:effectLst/>
                <a:latin typeface="+mn-lt"/>
              </a:rPr>
              <a:t> largest and most successful workplace fundraising campaigns in the world</a:t>
            </a:r>
            <a:r>
              <a:rPr lang="en-US" sz="1000" b="0" i="0" dirty="0">
                <a:solidFill>
                  <a:srgbClr val="444444"/>
                </a:solidFill>
                <a:effectLst/>
                <a:latin typeface="+mn-lt"/>
              </a:rPr>
              <a:t>​.</a:t>
            </a:r>
            <a:r>
              <a:rPr lang="en-US" sz="1000" b="0" i="0" u="none" strike="noStrike" dirty="0">
                <a:solidFill>
                  <a:srgbClr val="000000"/>
                </a:solidFill>
                <a:effectLst/>
                <a:latin typeface="+mn-lt"/>
              </a:rPr>
              <a:t> Since its inception</a:t>
            </a:r>
            <a:r>
              <a:rPr lang="en-US" sz="1000" dirty="0">
                <a:solidFill>
                  <a:srgbClr val="000000"/>
                </a:solidFill>
                <a:latin typeface="+mn-lt"/>
              </a:rPr>
              <a:t>,</a:t>
            </a:r>
            <a:r>
              <a:rPr lang="en-US" sz="1000" b="0" i="0" u="none" strike="noStrike" dirty="0">
                <a:solidFill>
                  <a:srgbClr val="000000"/>
                </a:solidFill>
                <a:effectLst/>
                <a:latin typeface="+mn-lt"/>
              </a:rPr>
              <a:t> </a:t>
            </a:r>
            <a:r>
              <a:rPr lang="en-US" sz="1000" dirty="0">
                <a:solidFill>
                  <a:srgbClr val="000000"/>
                </a:solidFill>
                <a:latin typeface="+mn-lt"/>
              </a:rPr>
              <a:t>the</a:t>
            </a:r>
            <a:r>
              <a:rPr lang="en-US" sz="1000" b="0" i="0" u="none" strike="noStrike" dirty="0">
                <a:solidFill>
                  <a:srgbClr val="000000"/>
                </a:solidFill>
                <a:effectLst/>
                <a:latin typeface="+mn-lt"/>
              </a:rPr>
              <a:t> </a:t>
            </a:r>
            <a:r>
              <a:rPr lang="en-US" sz="1000" dirty="0">
                <a:solidFill>
                  <a:srgbClr val="000000"/>
                </a:solidFill>
                <a:latin typeface="+mn-lt"/>
              </a:rPr>
              <a:t>CFC </a:t>
            </a:r>
            <a:r>
              <a:rPr lang="en-US" sz="1000" b="0" i="0" u="none" strike="noStrike" dirty="0">
                <a:solidFill>
                  <a:srgbClr val="000000"/>
                </a:solidFill>
                <a:effectLst/>
                <a:latin typeface="+mn-lt"/>
              </a:rPr>
              <a:t>has raised more than</a:t>
            </a:r>
            <a:r>
              <a:rPr lang="en-US" sz="1000" b="1" i="0" u="none" strike="noStrike" dirty="0">
                <a:solidFill>
                  <a:srgbClr val="000000"/>
                </a:solidFill>
                <a:effectLst/>
                <a:latin typeface="+mn-lt"/>
              </a:rPr>
              <a:t> $8.6 billion </a:t>
            </a:r>
            <a:r>
              <a:rPr lang="en-US" sz="1000" b="0" i="0" u="none" strike="noStrike" dirty="0">
                <a:solidFill>
                  <a:srgbClr val="000000"/>
                </a:solidFill>
                <a:effectLst/>
                <a:latin typeface="+mn-lt"/>
              </a:rPr>
              <a:t>for charities and people in need. </a:t>
            </a:r>
            <a:endParaRPr lang="en-US" sz="1000" dirty="0">
              <a:solidFill>
                <a:srgbClr val="444444"/>
              </a:solidFill>
              <a:latin typeface="+mn-lt"/>
            </a:endParaRPr>
          </a:p>
          <a:p>
            <a:pPr>
              <a:lnSpc>
                <a:spcPct val="125000"/>
              </a:lnSpc>
              <a:buSzPts val="1000"/>
              <a:tabLst>
                <a:tab pos="457200" algn="l"/>
              </a:tabLst>
              <a:defRPr/>
            </a:pPr>
            <a:endParaRPr lang="en-US" sz="1000" dirty="0">
              <a:solidFill>
                <a:srgbClr val="444444"/>
              </a:solidFill>
              <a:latin typeface="+mn-lt"/>
            </a:endParaRPr>
          </a:p>
          <a:p>
            <a:pPr>
              <a:lnSpc>
                <a:spcPct val="125000"/>
              </a:lnSpc>
              <a:buSzPts val="1000"/>
              <a:tabLst>
                <a:tab pos="457200" algn="l"/>
              </a:tabLst>
              <a:defRPr/>
            </a:pPr>
            <a:r>
              <a:rPr lang="en-US" sz="1000" b="0" i="0" dirty="0">
                <a:solidFill>
                  <a:srgbClr val="444444"/>
                </a:solidFill>
                <a:effectLst/>
                <a:latin typeface="+mn-lt"/>
              </a:rPr>
              <a:t>​</a:t>
            </a:r>
            <a:r>
              <a:rPr lang="en-US" sz="1000" dirty="0">
                <a:solidFill>
                  <a:srgbClr val="202020"/>
                </a:solidFill>
                <a:effectLst/>
                <a:latin typeface="+mn-lt"/>
                <a:ea typeface="Times New Roman" panose="02020603050405020304" pitchFamily="18" charset="0"/>
              </a:rPr>
              <a:t>Just last year, monetary contributions reached nearly </a:t>
            </a:r>
            <a:r>
              <a:rPr lang="en-US" sz="1000" b="1" dirty="0">
                <a:solidFill>
                  <a:srgbClr val="202020"/>
                </a:solidFill>
                <a:effectLst/>
                <a:latin typeface="+mn-lt"/>
                <a:ea typeface="Times New Roman" panose="02020603050405020304" pitchFamily="18" charset="0"/>
              </a:rPr>
              <a:t>$78.1 million</a:t>
            </a:r>
            <a:r>
              <a:rPr lang="en-US" sz="1000" dirty="0">
                <a:solidFill>
                  <a:srgbClr val="202020"/>
                </a:solidFill>
                <a:effectLst/>
                <a:latin typeface="+mn-lt"/>
                <a:ea typeface="Times New Roman" panose="02020603050405020304" pitchFamily="18" charset="0"/>
              </a:rPr>
              <a:t>. This is in addition to the </a:t>
            </a:r>
            <a:r>
              <a:rPr lang="en-US" sz="1000" b="1" dirty="0">
                <a:solidFill>
                  <a:srgbClr val="202020"/>
                </a:solidFill>
                <a:effectLst/>
                <a:latin typeface="+mn-lt"/>
                <a:ea typeface="Times New Roman" panose="02020603050405020304" pitchFamily="18" charset="0"/>
              </a:rPr>
              <a:t>80,000 hours</a:t>
            </a:r>
            <a:r>
              <a:rPr lang="en-US" sz="1000" dirty="0">
                <a:solidFill>
                  <a:srgbClr val="202020"/>
                </a:solidFill>
                <a:effectLst/>
                <a:latin typeface="+mn-lt"/>
                <a:ea typeface="Times New Roman" panose="02020603050405020304" pitchFamily="18" charset="0"/>
              </a:rPr>
              <a:t> of volunteer service hours federal employees pledged to more than the </a:t>
            </a:r>
            <a:r>
              <a:rPr lang="en-US" sz="1000" b="1" dirty="0">
                <a:solidFill>
                  <a:srgbClr val="202020"/>
                </a:solidFill>
                <a:effectLst/>
                <a:latin typeface="+mn-lt"/>
                <a:ea typeface="Times New Roman" panose="02020603050405020304" pitchFamily="18" charset="0"/>
              </a:rPr>
              <a:t>5,000 CFC-listed charities</a:t>
            </a:r>
            <a:r>
              <a:rPr lang="en-US" sz="1000" dirty="0">
                <a:solidFill>
                  <a:srgbClr val="202020"/>
                </a:solidFill>
                <a:effectLst/>
                <a:latin typeface="+mn-lt"/>
                <a:ea typeface="Times New Roman" panose="02020603050405020304" pitchFamily="18" charset="0"/>
              </a:rPr>
              <a:t>. </a:t>
            </a:r>
            <a:r>
              <a:rPr lang="en-US" sz="1000" dirty="0">
                <a:effectLst/>
                <a:latin typeface="+mn-lt"/>
                <a:ea typeface="Calibri" panose="020F0502020204030204" pitchFamily="34" charset="0"/>
                <a:cs typeface="+mn-lt"/>
              </a:rPr>
              <a:t/>
            </a:r>
            <a:br>
              <a:rPr lang="en-US" sz="1000" dirty="0">
                <a:effectLst/>
                <a:latin typeface="+mn-lt"/>
                <a:ea typeface="Calibri" panose="020F0502020204030204" pitchFamily="34" charset="0"/>
                <a:cs typeface="+mn-lt"/>
              </a:rPr>
            </a:br>
            <a:r>
              <a:rPr lang="en-US" sz="1000" dirty="0">
                <a:solidFill>
                  <a:srgbClr val="202020"/>
                </a:solidFill>
                <a:effectLst/>
                <a:latin typeface="+mn-lt"/>
                <a:ea typeface="Calibri" panose="020F0502020204030204" pitchFamily="34" charset="0"/>
              </a:rPr>
              <a:t> </a:t>
            </a:r>
            <a:endParaRPr lang="en-US" sz="1000" b="0" i="0" dirty="0">
              <a:solidFill>
                <a:srgbClr val="444444"/>
              </a:solidFill>
              <a:effectLst/>
              <a:latin typeface="+mn-lt"/>
              <a:cs typeface="Calibri"/>
            </a:endParaRPr>
          </a:p>
          <a:p>
            <a:pPr>
              <a:lnSpc>
                <a:spcPct val="125000"/>
              </a:lnSpc>
              <a:buSzPts val="1000"/>
              <a:tabLst>
                <a:tab pos="457200" algn="l"/>
              </a:tabLst>
            </a:pPr>
            <a:r>
              <a:rPr lang="en-US" sz="1000" dirty="0">
                <a:solidFill>
                  <a:srgbClr val="444444"/>
                </a:solidFill>
                <a:latin typeface="+mn-lt"/>
              </a:rPr>
              <a:t>That is what we mean when we talk about collective impact. Tens of millions of dollars every year, going to help people in need in our communities, across the nation, and around the world. All thanks to the generosity of the federal community and the dedication of campaign workers like you!</a:t>
            </a:r>
            <a:r>
              <a:rPr lang="en-US" sz="1000" b="0" i="0" dirty="0">
                <a:solidFill>
                  <a:srgbClr val="444444"/>
                </a:solidFill>
                <a:effectLst/>
                <a:latin typeface="+mn-lt"/>
              </a:rPr>
              <a:t>​​</a:t>
            </a:r>
            <a:endParaRPr lang="en-US" sz="1000" b="0" i="0" u="none" strike="noStrike" dirty="0">
              <a:solidFill>
                <a:srgbClr val="444444"/>
              </a:solidFill>
              <a:effectLst/>
              <a:latin typeface="+mn-lt"/>
              <a:cs typeface="Calibri"/>
            </a:endParaRPr>
          </a:p>
          <a:p>
            <a:pPr algn="l" rtl="0" fontAlgn="base"/>
            <a:endParaRPr lang="en-US" sz="1000" dirty="0">
              <a:effectLst/>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4</a:t>
            </a:fld>
            <a:endParaRPr lang="uk-UA"/>
          </a:p>
        </p:txBody>
      </p:sp>
    </p:spTree>
    <p:extLst>
      <p:ext uri="{BB962C8B-B14F-4D97-AF65-F5344CB8AC3E}">
        <p14:creationId xmlns:p14="http://schemas.microsoft.com/office/powerpoint/2010/main" val="2077876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sz="1000" dirty="0">
                <a:latin typeface="+mn-lt"/>
                <a:ea typeface="Open Sans Regular"/>
                <a:cs typeface="Open Sans Regular"/>
              </a:rPr>
              <a:t>Does anybody have any questions, or comments?</a:t>
            </a:r>
          </a:p>
          <a:p>
            <a:pPr defTabSz="914400">
              <a:defRPr/>
            </a:pPr>
            <a:endParaRPr lang="en-US" sz="1000" b="0" i="0" kern="1200" dirty="0">
              <a:effectLst/>
              <a:latin typeface="+mn-lt"/>
              <a:ea typeface="Open Sans Regular"/>
              <a:cs typeface="Open Sans Regular"/>
            </a:endParaRPr>
          </a:p>
          <a:p>
            <a:pPr defTabSz="914400">
              <a:defRPr/>
            </a:pPr>
            <a:r>
              <a:rPr lang="en-US" sz="1000" b="0" i="0" kern="1200" dirty="0">
                <a:effectLst/>
                <a:latin typeface="+mn-lt"/>
                <a:ea typeface="Open Sans Regular"/>
                <a:cs typeface="Open Sans Regular"/>
              </a:rPr>
              <a:t>[Stop here to answer any questions.]</a:t>
            </a:r>
          </a:p>
        </p:txBody>
      </p:sp>
      <p:sp>
        <p:nvSpPr>
          <p:cNvPr id="4" name="Slide Number Placeholder 3"/>
          <p:cNvSpPr>
            <a:spLocks noGrp="1"/>
          </p:cNvSpPr>
          <p:nvPr>
            <p:ph type="sldNum" sz="quarter" idx="5"/>
          </p:nvPr>
        </p:nvSpPr>
        <p:spPr/>
        <p:txBody>
          <a:bodyPr/>
          <a:lstStyle/>
          <a:p>
            <a:fld id="{71B26889-F7B6-49E8-BC71-3C32C83B9883}" type="slidenum">
              <a:rPr lang="en-US" smtClean="0"/>
              <a:t>40</a:t>
            </a:fld>
            <a:endParaRPr lang="en-US" dirty="0"/>
          </a:p>
        </p:txBody>
      </p:sp>
    </p:spTree>
    <p:extLst>
      <p:ext uri="{BB962C8B-B14F-4D97-AF65-F5344CB8AC3E}">
        <p14:creationId xmlns:p14="http://schemas.microsoft.com/office/powerpoint/2010/main" val="192458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Lastly, we are asking for you to share and submit your story on why giving matters to you! We already have a few federal and military service members reasons why they use the CFC in the changemaker library, and now we want to hear yours too! Visit GiveCFC.org to submit your story today.</a:t>
            </a:r>
          </a:p>
        </p:txBody>
      </p:sp>
      <p:sp>
        <p:nvSpPr>
          <p:cNvPr id="4" name="Slide Number Placeholder 3"/>
          <p:cNvSpPr>
            <a:spLocks noGrp="1"/>
          </p:cNvSpPr>
          <p:nvPr>
            <p:ph type="sldNum" sz="quarter" idx="5"/>
          </p:nvPr>
        </p:nvSpPr>
        <p:spPr/>
        <p:txBody>
          <a:bodyPr/>
          <a:lstStyle/>
          <a:p>
            <a:fld id="{71B26889-F7B6-49E8-BC71-3C32C83B9883}" type="slidenum">
              <a:rPr lang="en-US" smtClean="0"/>
              <a:t>41</a:t>
            </a:fld>
            <a:endParaRPr lang="en-US" dirty="0"/>
          </a:p>
        </p:txBody>
      </p:sp>
    </p:spTree>
    <p:extLst>
      <p:ext uri="{BB962C8B-B14F-4D97-AF65-F5344CB8AC3E}">
        <p14:creationId xmlns:p14="http://schemas.microsoft.com/office/powerpoint/2010/main" val="606715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Thank you for serving as a Campaign Worker! Remember, your generous efforts as a campaign worker will have a huge impact on the CFC-participating charities and those they serve. </a:t>
            </a:r>
          </a:p>
        </p:txBody>
      </p:sp>
      <p:sp>
        <p:nvSpPr>
          <p:cNvPr id="4" name="Slide Number Placeholder 3"/>
          <p:cNvSpPr>
            <a:spLocks noGrp="1"/>
          </p:cNvSpPr>
          <p:nvPr>
            <p:ph type="sldNum" sz="quarter" idx="5"/>
          </p:nvPr>
        </p:nvSpPr>
        <p:spPr/>
        <p:txBody>
          <a:bodyPr/>
          <a:lstStyle/>
          <a:p>
            <a:fld id="{BD9C3A12-1E0F-412B-B376-8089A55D946C}" type="slidenum">
              <a:rPr lang="uk-UA" smtClean="0"/>
              <a:pPr/>
              <a:t>42</a:t>
            </a:fld>
            <a:endParaRPr lang="uk-UA"/>
          </a:p>
        </p:txBody>
      </p:sp>
    </p:spTree>
    <p:extLst>
      <p:ext uri="{BB962C8B-B14F-4D97-AF65-F5344CB8AC3E}">
        <p14:creationId xmlns:p14="http://schemas.microsoft.com/office/powerpoint/2010/main" val="18408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000" b="0" i="0" u="none" strike="noStrike" dirty="0">
                <a:solidFill>
                  <a:srgbClr val="000000"/>
                </a:solidFill>
                <a:effectLst/>
                <a:latin typeface="+mn-lt"/>
              </a:rPr>
              <a:t>Let's take a moment to get to know our audience, I'd like to know </a:t>
            </a:r>
            <a:r>
              <a:rPr lang="en-US" sz="1000" b="1" i="0" u="none" strike="noStrike" dirty="0">
                <a:solidFill>
                  <a:srgbClr val="000000"/>
                </a:solidFill>
                <a:effectLst/>
                <a:latin typeface="+mn-lt"/>
              </a:rPr>
              <a:t>Have you served as a Campaign Worker before?​ </a:t>
            </a:r>
            <a:r>
              <a:rPr lang="en-US" sz="1000" b="0" i="0" u="none" strike="noStrike" dirty="0">
                <a:solidFill>
                  <a:srgbClr val="000000"/>
                </a:solidFill>
                <a:effectLst/>
                <a:latin typeface="+mn-lt"/>
              </a:rPr>
              <a:t>[Tell them how to vote, I.e., chat, poll, voice, other.]</a:t>
            </a:r>
            <a:r>
              <a:rPr lang="en-US" sz="1000" b="0" i="0" dirty="0">
                <a:solidFill>
                  <a:srgbClr val="444444"/>
                </a:solidFill>
                <a:effectLst/>
                <a:latin typeface="+mn-lt"/>
              </a:rPr>
              <a:t>​</a:t>
            </a:r>
          </a:p>
          <a:p>
            <a:endParaRPr lang="en-US" sz="1000" dirty="0">
              <a:solidFill>
                <a:srgbClr val="444444"/>
              </a:solidFill>
              <a:latin typeface="+mn-lt"/>
              <a:cs typeface="Calibri"/>
            </a:endParaRPr>
          </a:p>
          <a:p>
            <a:pPr marL="731520" indent="-457200" fontAlgn="base">
              <a:lnSpc>
                <a:spcPct val="108000"/>
              </a:lnSpc>
              <a:spcAft>
                <a:spcPts val="1200"/>
              </a:spcAft>
              <a:buFont typeface="+mj-lt"/>
              <a:buAutoNum type="alphaUcPeriod"/>
            </a:pPr>
            <a:r>
              <a:rPr lang="en-US" sz="1000" dirty="0">
                <a:latin typeface="+mn-lt"/>
                <a:ea typeface="Open Sans Regular"/>
                <a:cs typeface="Open Sans Regular"/>
              </a:rPr>
              <a:t>I am a newbie. </a:t>
            </a:r>
            <a:r>
              <a:rPr lang="en-US" sz="1000" b="0" i="0" u="none" strike="noStrike" dirty="0">
                <a:effectLst/>
                <a:latin typeface="+mn-lt"/>
                <a:ea typeface="Open Sans Regular"/>
                <a:cs typeface="Open Sans Regular"/>
              </a:rPr>
              <a:t>This is my first</a:t>
            </a:r>
            <a:r>
              <a:rPr lang="en-US" sz="1000" dirty="0">
                <a:latin typeface="+mn-lt"/>
                <a:ea typeface="Open Sans Regular"/>
                <a:cs typeface="Open Sans Regular"/>
              </a:rPr>
              <a:t> year</a:t>
            </a:r>
            <a:r>
              <a:rPr lang="en-US" sz="1000" b="0" i="0" u="none" strike="noStrike" dirty="0">
                <a:effectLst/>
                <a:latin typeface="+mn-lt"/>
                <a:ea typeface="Open Sans Regular"/>
                <a:cs typeface="Open Sans Regular"/>
              </a:rPr>
              <a:t>!</a:t>
            </a:r>
            <a:r>
              <a:rPr lang="en-US" sz="1000" dirty="0">
                <a:latin typeface="+mn-lt"/>
                <a:ea typeface="Open Sans Regular"/>
                <a:cs typeface="Open Sans Regular"/>
              </a:rPr>
              <a:t>  </a:t>
            </a:r>
          </a:p>
          <a:p>
            <a:pPr marL="731520" indent="-457200" fontAlgn="base">
              <a:lnSpc>
                <a:spcPct val="108000"/>
              </a:lnSpc>
              <a:spcAft>
                <a:spcPts val="1200"/>
              </a:spcAft>
              <a:buFont typeface="+mj-lt"/>
              <a:buAutoNum type="alphaUcPeriod"/>
            </a:pPr>
            <a:r>
              <a:rPr lang="en-US" sz="1000" dirty="0">
                <a:latin typeface="+mn-lt"/>
                <a:ea typeface="Open Sans Regular"/>
                <a:cs typeface="Open Sans Regular"/>
              </a:rPr>
              <a:t>I have some experience. This is my 2nd-5th year. </a:t>
            </a:r>
            <a:endParaRPr lang="en-US" sz="1000" b="0" i="0" dirty="0">
              <a:effectLst/>
              <a:latin typeface="+mn-lt"/>
              <a:ea typeface="Open Sans Regular"/>
              <a:cs typeface="Open Sans Regular"/>
            </a:endParaRPr>
          </a:p>
          <a:p>
            <a:pPr marL="731520" indent="-457200">
              <a:lnSpc>
                <a:spcPct val="108000"/>
              </a:lnSpc>
              <a:spcAft>
                <a:spcPts val="1200"/>
              </a:spcAft>
              <a:buAutoNum type="alphaUcPeriod"/>
            </a:pPr>
            <a:r>
              <a:rPr lang="en-US" sz="1000" dirty="0">
                <a:latin typeface="+mn-lt"/>
                <a:ea typeface="Open Sans Regular"/>
                <a:cs typeface="Open Sans Regular"/>
              </a:rPr>
              <a:t>I'm a CFC expert</a:t>
            </a:r>
            <a:r>
              <a:rPr lang="en-US" sz="1000" b="0" i="0" u="none" strike="noStrike" dirty="0">
                <a:effectLst/>
                <a:latin typeface="+mn-lt"/>
                <a:ea typeface="Open Sans Regular"/>
                <a:cs typeface="Open Sans Regular"/>
              </a:rPr>
              <a:t>!</a:t>
            </a:r>
            <a:r>
              <a:rPr lang="en-US" sz="1000" dirty="0">
                <a:latin typeface="+mn-lt"/>
                <a:ea typeface="Open Sans Regular"/>
                <a:cs typeface="Open Sans Regular"/>
              </a:rPr>
              <a:t> I have served for more than </a:t>
            </a:r>
            <a:r>
              <a:rPr lang="en-US" sz="1000" b="0" i="0" u="none" strike="noStrike" dirty="0">
                <a:effectLst/>
                <a:latin typeface="+mn-lt"/>
                <a:ea typeface="Open Sans Regular"/>
                <a:cs typeface="Open Sans Regular"/>
              </a:rPr>
              <a:t>5</a:t>
            </a:r>
            <a:r>
              <a:rPr lang="en-US" sz="1000" dirty="0">
                <a:latin typeface="+mn-lt"/>
                <a:ea typeface="Open Sans Regular"/>
                <a:cs typeface="Open Sans Regular"/>
              </a:rPr>
              <a:t> years. </a:t>
            </a:r>
          </a:p>
          <a:p>
            <a:pPr algn="l" rtl="0" fontAlgn="base"/>
            <a:r>
              <a:rPr lang="en-US" sz="1000" b="0" i="0" u="none" strike="noStrike" dirty="0">
                <a:solidFill>
                  <a:srgbClr val="444444"/>
                </a:solidFill>
                <a:effectLst/>
                <a:latin typeface="+mn-lt"/>
              </a:rPr>
              <a:t>​</a:t>
            </a:r>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r>
              <a:rPr lang="en-US" sz="1000" b="0" i="0" u="none" strike="noStrike" dirty="0">
                <a:solidFill>
                  <a:srgbClr val="000000"/>
                </a:solidFill>
                <a:effectLst/>
                <a:latin typeface="+mn-lt"/>
              </a:rPr>
              <a:t>(Wait until you reach 75% participation)</a:t>
            </a:r>
            <a:r>
              <a:rPr lang="en-US" sz="1000" b="0" i="0" u="none" strike="noStrike" dirty="0">
                <a:solidFill>
                  <a:srgbClr val="444444"/>
                </a:solidFill>
                <a:effectLst/>
                <a:latin typeface="+mn-lt"/>
              </a:rPr>
              <a:t>​</a:t>
            </a:r>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r>
              <a:rPr lang="en-US" sz="1000" b="0" i="0" u="none" strike="noStrike" dirty="0">
                <a:solidFill>
                  <a:srgbClr val="000000"/>
                </a:solidFill>
                <a:effectLst/>
                <a:latin typeface="+mn-lt"/>
                <a:cs typeface="Calibri"/>
              </a:rPr>
              <a:t>That is great it looks like we have a mix </a:t>
            </a:r>
            <a:r>
              <a:rPr lang="en-US" sz="1000" dirty="0">
                <a:solidFill>
                  <a:srgbClr val="000000"/>
                </a:solidFill>
                <a:latin typeface="+mn-lt"/>
                <a:cs typeface="Calibri"/>
              </a:rPr>
              <a:t>of</a:t>
            </a:r>
            <a:r>
              <a:rPr lang="en-US" sz="1000" b="0" i="0" u="none" strike="noStrike" dirty="0">
                <a:solidFill>
                  <a:srgbClr val="000000"/>
                </a:solidFill>
                <a:effectLst/>
                <a:latin typeface="+mn-lt"/>
                <a:cs typeface="Calibri"/>
              </a:rPr>
              <a:t> first timers and pros in the group [or say what the poll results show]. </a:t>
            </a:r>
            <a:r>
              <a:rPr lang="en-US" sz="1000" b="0" i="0" dirty="0">
                <a:solidFill>
                  <a:srgbClr val="444444"/>
                </a:solidFill>
                <a:effectLst/>
                <a:latin typeface="+mn-lt"/>
                <a:cs typeface="Calibri"/>
              </a:rPr>
              <a:t>​</a:t>
            </a:r>
          </a:p>
          <a:p>
            <a:pPr algn="l" rtl="0" fontAlgn="base"/>
            <a:r>
              <a:rPr lang="en-US" sz="1000" b="0" i="0" dirty="0">
                <a:solidFill>
                  <a:srgbClr val="444444"/>
                </a:solidFill>
                <a:effectLst/>
                <a:latin typeface="+mn-lt"/>
              </a:rPr>
              <a:t>​</a:t>
            </a:r>
            <a:endParaRPr lang="en-US" sz="1000" b="0" i="0" dirty="0">
              <a:solidFill>
                <a:srgbClr val="444444"/>
              </a:solidFill>
              <a:effectLst/>
              <a:latin typeface="+mn-lt"/>
              <a:cs typeface="Calibri"/>
            </a:endParaRPr>
          </a:p>
          <a:p>
            <a:pPr algn="l" rtl="0" fontAlgn="base"/>
            <a:r>
              <a:rPr lang="en-US" sz="1000" b="0" i="0" u="none" strike="noStrike" dirty="0">
                <a:solidFill>
                  <a:srgbClr val="000000"/>
                </a:solidFill>
                <a:effectLst/>
                <a:latin typeface="+mn-lt"/>
              </a:rPr>
              <a:t>Thank you everyone for responding!</a:t>
            </a:r>
            <a:endParaRPr lang="en-US" sz="1000" b="0" i="0" dirty="0">
              <a:solidFill>
                <a:srgbClr val="444444"/>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287798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cs typeface="Calibri"/>
              </a:rPr>
              <a:t>We will be bringing back the "You can be the face of change” theme for the 2022 campaign. It uses storytelling profiles and compelling photos of real federal employees to invite your colleagues to join the CFC community and change the world together! Here is how the design plays out in the materials you will see, like posters and flyers:</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latin typeface="+mn-lt"/>
              <a:cs typeface="Calibri"/>
            </a:endParaRPr>
          </a:p>
          <a:p>
            <a:pPr marL="457200" indent="-457200">
              <a:buFont typeface="+mj-lt"/>
              <a:buAutoNum type="arabicPeriod"/>
              <a:defRPr/>
            </a:pPr>
            <a:r>
              <a:rPr lang="en-US" sz="2400" dirty="0">
                <a:latin typeface="Open Sans Regular"/>
                <a:ea typeface="Open Sans Regular"/>
                <a:cs typeface="Open Sans Regular"/>
              </a:rPr>
              <a:t>Leads with the theme mark paired with the CFC logo. </a:t>
            </a:r>
            <a:endParaRPr lang="en-US" sz="1000" dirty="0">
              <a:latin typeface="Calibri" panose="020F0502020204030204"/>
              <a:cs typeface="Calibri"/>
            </a:endParaRPr>
          </a:p>
          <a:p>
            <a:pPr marL="457200" marR="0" lvl="0" indent="-457200" algn="l" defTabSz="511937" rtl="0" eaLnBrk="1" fontAlgn="auto" latinLnBrk="0" hangingPunct="1">
              <a:lnSpc>
                <a:spcPct val="100000"/>
              </a:lnSpc>
              <a:spcBef>
                <a:spcPts val="0"/>
              </a:spcBef>
              <a:spcAft>
                <a:spcPts val="0"/>
              </a:spcAft>
              <a:buClrTx/>
              <a:buSzTx/>
              <a:buFont typeface="+mj-lt"/>
              <a:buAutoNum type="arabicPeriod"/>
              <a:tabLst/>
              <a:defRPr/>
            </a:pPr>
            <a:r>
              <a:rPr lang="en-US" sz="2400" dirty="0">
                <a:latin typeface="Open Sans Regular"/>
                <a:ea typeface="Open Sans Regular"/>
                <a:cs typeface="Open Sans Regular"/>
              </a:rPr>
              <a:t>The picture area is set into a white frame. Photo should feature one or more people revealing a vivid personality that conveys an open and authentic feel. </a:t>
            </a:r>
            <a:endParaRPr lang="en-US" sz="2400" dirty="0">
              <a:ea typeface="Open Sans Regular"/>
              <a:cs typeface="Open Sans Regular"/>
            </a:endParaRPr>
          </a:p>
          <a:p>
            <a:pPr marL="457200" indent="-457200">
              <a:buFont typeface="+mj-lt"/>
              <a:buAutoNum type="arabicPeriod"/>
              <a:defRPr/>
            </a:pPr>
            <a:r>
              <a:rPr lang="en-US" sz="2400" dirty="0">
                <a:latin typeface="Open Sans Regular"/>
                <a:ea typeface="Open Sans Regular"/>
                <a:cs typeface="Open Sans Regular"/>
              </a:rPr>
              <a:t>The subtext (set in the Calibri font) is the storytelling device of the campaign. It identifies the changemaker and reveals his or her life in a relatable way. </a:t>
            </a:r>
            <a:endParaRPr lang="en-US" sz="2400" dirty="0">
              <a:ea typeface="Open Sans Regular"/>
              <a:cs typeface="Open Sans Regular"/>
            </a:endParaRPr>
          </a:p>
          <a:p>
            <a:pPr marL="457200" indent="-457200">
              <a:buFont typeface="+mj-lt"/>
              <a:buAutoNum type="arabicPeriod"/>
              <a:defRPr/>
            </a:pPr>
            <a:r>
              <a:rPr lang="en-US" sz="2400" dirty="0">
                <a:latin typeface="Open Sans Regular"/>
                <a:ea typeface="Open Sans Regular"/>
                <a:cs typeface="Open Sans Regular"/>
              </a:rPr>
              <a:t>The footer includes the CFC logo, the call to action, and an OPM co-branding statement. </a:t>
            </a:r>
            <a:endParaRPr lang="en-US" sz="2400" dirty="0">
              <a:ea typeface="Open Sans Regular"/>
              <a:cs typeface="Open Sans Regular"/>
            </a:endParaRPr>
          </a:p>
          <a:p>
            <a:pPr marL="457200" indent="-457200">
              <a:buFont typeface="+mj-lt"/>
              <a:buAutoNum type="arabicPeriod"/>
              <a:defRPr/>
            </a:pPr>
            <a:r>
              <a:rPr lang="en-US" sz="2400" dirty="0">
                <a:latin typeface="Open Sans Regular"/>
                <a:ea typeface="Open Sans Regular"/>
                <a:cs typeface="Open Sans Regular"/>
              </a:rPr>
              <a:t>The generous use of white space, white border, and plenty of headroom and room in the footer ensures the layout is not crowded by the graphics. This creates a design that is easy on the eyes and easy to read. </a:t>
            </a:r>
            <a:endParaRPr lang="en-US" sz="2400" dirty="0">
              <a:ea typeface="Open Sans Regular"/>
              <a:cs typeface="Open Sans Regular"/>
            </a:endParaRPr>
          </a:p>
          <a:p>
            <a:pPr marL="457200" indent="-457200">
              <a:buFont typeface="+mj-lt"/>
              <a:buAutoNum type="arabicPeriod"/>
              <a:defRPr/>
            </a:pPr>
            <a:r>
              <a:rPr lang="en-US" sz="2400" dirty="0">
                <a:latin typeface="Open Sans Regular"/>
                <a:ea typeface="Open Sans Regular"/>
                <a:cs typeface="Open Sans Regular"/>
              </a:rPr>
              <a:t>When using one of the provided photographs of a uniformed service member outside that is not wearing a hat, you may notice this verbiage “*Photograph taken in a designated no hat/no salute area.”</a:t>
            </a:r>
            <a:endParaRPr lang="en-US" sz="1000" dirty="0">
              <a:latin typeface="Open Sans Regular"/>
              <a:ea typeface="Open Sans Regular"/>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1" dirty="0">
              <a:latin typeface="+mn-lt"/>
              <a:cs typeface="Calibri"/>
            </a:endParaRPr>
          </a:p>
          <a:p>
            <a:pPr fontAlgn="base"/>
            <a:r>
              <a:rPr lang="en-US" sz="1000" b="0" i="0" u="none" strike="noStrike" dirty="0">
                <a:solidFill>
                  <a:srgbClr val="000000"/>
                </a:solidFill>
                <a:effectLst/>
                <a:latin typeface="+mn-lt"/>
              </a:rPr>
              <a:t>What’s great about the theme and materials is that it really personalizes the campaign. As campaign workers, not only are you changemakers yourselves, but you will be inviting your co-workers to join you in pledging through the CFC.</a:t>
            </a:r>
            <a:r>
              <a:rPr lang="en-US" sz="1000" b="0" i="0" dirty="0">
                <a:solidFill>
                  <a:srgbClr val="444444"/>
                </a:solidFill>
                <a:effectLst/>
                <a:latin typeface="+mn-lt"/>
              </a:rPr>
              <a:t>​ </a:t>
            </a:r>
            <a:r>
              <a:rPr lang="en-US" sz="1000" b="0" i="0" u="none" strike="noStrike" dirty="0">
                <a:solidFill>
                  <a:srgbClr val="000000"/>
                </a:solidFill>
                <a:effectLst/>
                <a:latin typeface="+mn-lt"/>
              </a:rPr>
              <a:t>We all have causes we care about, and we invite you to tell your own story to get people thinking about why they give.</a:t>
            </a:r>
            <a:r>
              <a:rPr lang="en-US" sz="1000" dirty="0">
                <a:solidFill>
                  <a:srgbClr val="000000"/>
                </a:solidFill>
                <a:latin typeface="+mn-lt"/>
              </a:rPr>
              <a:t> </a:t>
            </a:r>
            <a:endParaRPr lang="en-US" sz="1000" b="0" i="0" u="none" strike="noStrike" dirty="0">
              <a:solidFill>
                <a:srgbClr val="000000"/>
              </a:solidFill>
              <a:effectLst/>
              <a:latin typeface="+mn-lt"/>
              <a:cs typeface="Calibri"/>
            </a:endParaRPr>
          </a:p>
          <a:p>
            <a:pPr algn="l" rtl="0" fontAlgn="base"/>
            <a:endParaRPr lang="en-US" sz="1000"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6</a:t>
            </a:fld>
            <a:endParaRPr lang="en-US" dirty="0"/>
          </a:p>
        </p:txBody>
      </p:sp>
    </p:spTree>
    <p:extLst>
      <p:ext uri="{BB962C8B-B14F-4D97-AF65-F5344CB8AC3E}">
        <p14:creationId xmlns:p14="http://schemas.microsoft.com/office/powerpoint/2010/main" val="116148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mn-lt"/>
              </a:rPr>
              <a:t>Let's take a minute to discuss the roles within and agency/office or military installation/unit. Here is the structure of federal employee CFC roles:</a:t>
            </a:r>
            <a:endParaRPr lang="en-US" sz="1000" dirty="0">
              <a:solidFill>
                <a:schemeClr val="tx1"/>
              </a:solidFill>
              <a:latin typeface="+mn-lt"/>
              <a:cs typeface="Calibri Light"/>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mn-lt"/>
              <a:ea typeface="Open Sans Regular"/>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1" i="0" u="none" strike="noStrike" baseline="0" dirty="0">
                <a:solidFill>
                  <a:schemeClr val="tx1"/>
                </a:solidFill>
                <a:latin typeface="+mn-lt"/>
              </a:rPr>
              <a:t>LFCC: </a:t>
            </a:r>
            <a:r>
              <a:rPr lang="en-US" sz="1000" b="0" i="0" u="none" strike="noStrike" baseline="0" dirty="0">
                <a:solidFill>
                  <a:schemeClr val="tx1"/>
                </a:solidFill>
                <a:latin typeface="+mn-lt"/>
              </a:rPr>
              <a:t>Each of the 36 local CFC zones is governed by a Local Federal Coordinating Committee (LFCC), which serves as a board of directors for the campaign zone.</a:t>
            </a:r>
            <a:endParaRPr lang="en-US" sz="1000" b="0" i="0" u="none" strike="noStrike" baseline="0" dirty="0">
              <a:solidFill>
                <a:schemeClr val="tx1"/>
              </a:solidFill>
              <a:latin typeface="+mn-lt"/>
              <a:cs typeface="Calibri"/>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1" i="0" u="none" strike="noStrike" baseline="0" dirty="0">
              <a:solidFill>
                <a:schemeClr val="tx1"/>
              </a:solidFill>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1" i="0" u="none" strike="noStrike" baseline="0" dirty="0">
                <a:solidFill>
                  <a:schemeClr val="tx1"/>
                </a:solidFill>
                <a:latin typeface="+mn-lt"/>
              </a:rPr>
              <a:t>Loaned Executive: </a:t>
            </a:r>
            <a:r>
              <a:rPr lang="en-US" sz="1000" b="0" i="0" u="none" strike="noStrike" baseline="0" dirty="0">
                <a:solidFill>
                  <a:schemeClr val="tx1"/>
                </a:solidFill>
                <a:latin typeface="+mn-lt"/>
              </a:rPr>
              <a:t>A federal campaign assistant “loaned” to work for the CFC for a specified length of time (as determined by the LFCC and the LE’s federal agency) to support campaign activities.</a:t>
            </a:r>
            <a:endParaRPr lang="en-US" sz="1000" dirty="0">
              <a:solidFill>
                <a:schemeClr val="tx1"/>
              </a:solidFill>
              <a:latin typeface="+mn-lt"/>
              <a:cs typeface="Calibri"/>
            </a:endParaRPr>
          </a:p>
          <a:p>
            <a:pPr marL="0" marR="0" lvl="0" indent="0" algn="l" defTabSz="511937">
              <a:lnSpc>
                <a:spcPct val="100000"/>
              </a:lnSpc>
              <a:spcBef>
                <a:spcPts val="0"/>
              </a:spcBef>
              <a:spcAft>
                <a:spcPts val="0"/>
              </a:spcAft>
              <a:buClrTx/>
              <a:buSzTx/>
              <a:buFontTx/>
              <a:buNone/>
              <a:tabLst/>
              <a:defRPr/>
            </a:pPr>
            <a:endParaRPr lang="en-US" sz="1000" dirty="0">
              <a:solidFill>
                <a:schemeClr val="tx1"/>
              </a:solidFill>
              <a:latin typeface="+mn-lt"/>
              <a:cs typeface="Calibri"/>
            </a:endParaRPr>
          </a:p>
          <a:p>
            <a:pPr>
              <a:defRPr/>
            </a:pPr>
            <a:r>
              <a:rPr lang="en-US" sz="1000" dirty="0">
                <a:latin typeface="+mn-lt"/>
                <a:cs typeface="Calibri" panose="020F0502020204030204"/>
              </a:rPr>
              <a:t>This is the section that is probably most important to you – what happens within your agency or military installation:</a:t>
            </a:r>
          </a:p>
          <a:p>
            <a:pPr>
              <a:defRPr/>
            </a:pPr>
            <a:endParaRPr lang="en-US" sz="1000" dirty="0">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1" i="0" u="none" strike="noStrike" baseline="0" dirty="0">
                <a:solidFill>
                  <a:schemeClr val="tx1"/>
                </a:solidFill>
                <a:latin typeface="+mn-lt"/>
              </a:rPr>
              <a:t>CFC Chair: </a:t>
            </a:r>
            <a:r>
              <a:rPr lang="en-US" sz="1000" b="0" i="0" u="none" strike="noStrike" baseline="0" dirty="0">
                <a:solidFill>
                  <a:schemeClr val="tx1"/>
                </a:solidFill>
                <a:latin typeface="+mn-lt"/>
              </a:rPr>
              <a:t>The agency leader, installation commander, or designee who supports the campaign by participating in special events, approving campaign goals, and providing the resources necessary to run an effective campaign.</a:t>
            </a:r>
            <a:endParaRPr lang="en-US" sz="1000" dirty="0">
              <a:solidFill>
                <a:schemeClr val="tx1"/>
              </a:solidFill>
              <a:latin typeface="+mn-lt"/>
              <a:cs typeface="Calibri"/>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mn-lt"/>
            </a:endParaRPr>
          </a:p>
          <a:p>
            <a:pPr>
              <a:defRPr/>
            </a:pPr>
            <a:r>
              <a:rPr lang="en-US" sz="1000" b="1" dirty="0">
                <a:latin typeface="+mn-lt"/>
              </a:rPr>
              <a:t>Campaign</a:t>
            </a:r>
            <a:r>
              <a:rPr lang="en-US" sz="1000" b="1" dirty="0">
                <a:solidFill>
                  <a:schemeClr val="tx1"/>
                </a:solidFill>
                <a:latin typeface="+mn-lt"/>
              </a:rPr>
              <a:t> </a:t>
            </a:r>
            <a:r>
              <a:rPr lang="en-US" sz="1000" b="1" dirty="0">
                <a:latin typeface="+mn-lt"/>
              </a:rPr>
              <a:t>Manager</a:t>
            </a:r>
            <a:r>
              <a:rPr lang="en-US" sz="1000" b="1" dirty="0">
                <a:solidFill>
                  <a:schemeClr val="tx1"/>
                </a:solidFill>
                <a:latin typeface="+mn-lt"/>
              </a:rPr>
              <a:t>/</a:t>
            </a:r>
            <a:r>
              <a:rPr lang="en-US" sz="1000" b="1" dirty="0">
                <a:latin typeface="+mn-lt"/>
              </a:rPr>
              <a:t>Coordinator</a:t>
            </a:r>
            <a:r>
              <a:rPr lang="en-US" sz="1000" b="1" dirty="0">
                <a:solidFill>
                  <a:schemeClr val="tx1"/>
                </a:solidFill>
                <a:latin typeface="+mn-lt"/>
              </a:rPr>
              <a:t>: </a:t>
            </a:r>
            <a:r>
              <a:rPr lang="en-US" sz="1000" b="0" i="0" u="none" strike="noStrike" baseline="0" dirty="0">
                <a:solidFill>
                  <a:schemeClr val="tx1"/>
                </a:solidFill>
                <a:latin typeface="+mn-lt"/>
              </a:rPr>
              <a:t>Develops a plan to communicate about the CFC to all employees, recruits a planning committee, coordinates with unit leaders to identify Keyworkers, facilitates Keyworker training, and supports the implementation of all planned events.</a:t>
            </a:r>
            <a:r>
              <a:rPr lang="en-US" sz="1000" dirty="0">
                <a:latin typeface="+mn-lt"/>
              </a:rPr>
              <a:t> </a:t>
            </a:r>
            <a:endParaRPr lang="en-US" sz="1000" b="1" dirty="0">
              <a:solidFill>
                <a:schemeClr val="tx1"/>
              </a:solidFill>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mn-lt"/>
              <a:ea typeface="Open Sans Regular"/>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mn-lt"/>
                <a:ea typeface="Open Sans Regular"/>
                <a:cs typeface="Calibri"/>
              </a:rPr>
              <a:t>Keyworkers:</a:t>
            </a:r>
            <a:r>
              <a:rPr lang="en-US" sz="1000" b="1" dirty="0">
                <a:solidFill>
                  <a:schemeClr val="tx1"/>
                </a:solidFill>
                <a:latin typeface="+mn-lt"/>
                <a:ea typeface="Open Sans Regular"/>
                <a:cs typeface="Calibri"/>
              </a:rPr>
              <a:t> </a:t>
            </a:r>
            <a:r>
              <a:rPr lang="en-US" sz="1000" dirty="0">
                <a:solidFill>
                  <a:schemeClr val="tx1"/>
                </a:solidFill>
                <a:latin typeface="+mn-lt"/>
                <a:ea typeface="Open Sans Regular"/>
                <a:cs typeface="Calibri"/>
              </a:rPr>
              <a:t>Are</a:t>
            </a:r>
            <a:r>
              <a:rPr lang="en-US" sz="1000" b="0" i="0" kern="1200" dirty="0">
                <a:solidFill>
                  <a:schemeClr val="tx1"/>
                </a:solidFill>
                <a:effectLst/>
                <a:latin typeface="+mn-lt"/>
                <a:ea typeface="Open Sans Regular"/>
                <a:cs typeface="Calibri"/>
              </a:rPr>
              <a:t> the boots on the ground. </a:t>
            </a:r>
            <a:r>
              <a:rPr lang="en-US" sz="1000" b="0" i="0" u="none" strike="noStrike" baseline="0" dirty="0">
                <a:solidFill>
                  <a:schemeClr val="tx1"/>
                </a:solidFill>
                <a:latin typeface="+mn-lt"/>
              </a:rPr>
              <a:t>A federal employee who </a:t>
            </a:r>
            <a:r>
              <a:rPr lang="en-US" sz="1000" b="0" i="0" u="none" strike="noStrike" baseline="0" dirty="0">
                <a:solidFill>
                  <a:schemeClr val="tx1"/>
                </a:solidFill>
                <a:latin typeface="+mn-lt"/>
                <a:cs typeface="Calibri"/>
              </a:rPr>
              <a:t>s</a:t>
            </a:r>
            <a:r>
              <a:rPr lang="en-US" sz="1000" dirty="0">
                <a:solidFill>
                  <a:schemeClr val="tx1"/>
                </a:solidFill>
                <a:latin typeface="+mn-lt"/>
                <a:cs typeface="Calibri"/>
              </a:rPr>
              <a:t>upports the campaign by personally inviting colleagues to give through the CFC </a:t>
            </a:r>
            <a:r>
              <a:rPr lang="en-US" sz="1000" b="0" i="0" u="none" strike="noStrike" baseline="0" dirty="0">
                <a:solidFill>
                  <a:schemeClr val="tx1"/>
                </a:solidFill>
                <a:latin typeface="+mn-lt"/>
              </a:rPr>
              <a:t>by making a monetary gift and/or pledging volunteer hours.</a:t>
            </a:r>
            <a:endParaRPr lang="en-US" sz="1000" b="0" i="0" u="none" strike="noStrike" baseline="0" dirty="0">
              <a:solidFill>
                <a:schemeClr val="tx1"/>
              </a:solidFill>
              <a:latin typeface="+mn-lt"/>
              <a:cs typeface="Calibri"/>
            </a:endParaRPr>
          </a:p>
          <a:p>
            <a:pPr marL="0" indent="0">
              <a:buFont typeface="Arial"/>
              <a:buNone/>
              <a:defRPr/>
            </a:pPr>
            <a:endParaRPr lang="en-US" sz="1000" b="0" i="0" kern="1200" dirty="0">
              <a:solidFill>
                <a:schemeClr val="tx1"/>
              </a:solidFill>
              <a:effectLst/>
              <a:latin typeface="+mn-lt"/>
              <a:ea typeface="Open Sans Regular"/>
              <a:cs typeface="Open Sans Regular"/>
            </a:endParaRPr>
          </a:p>
          <a:p>
            <a:pPr>
              <a:spcAft>
                <a:spcPts val="600"/>
              </a:spcAft>
            </a:pPr>
            <a:r>
              <a:rPr lang="en-US" sz="1000" i="1" dirty="0">
                <a:latin typeface="+mn-lt"/>
                <a:cs typeface="Calibri"/>
              </a:rPr>
              <a:t>And here are a few more</a:t>
            </a:r>
            <a:r>
              <a:rPr lang="en-US" sz="1000" i="1" u="none" strike="noStrike" baseline="0" dirty="0">
                <a:solidFill>
                  <a:schemeClr val="tx1"/>
                </a:solidFill>
                <a:latin typeface="+mn-lt"/>
                <a:cs typeface="Calibri"/>
              </a:rPr>
              <a:t> </a:t>
            </a:r>
            <a:r>
              <a:rPr lang="en-US" sz="1000" i="1" dirty="0">
                <a:latin typeface="+mn-lt"/>
                <a:cs typeface="Calibri"/>
              </a:rPr>
              <a:t>CFC-related </a:t>
            </a:r>
            <a:r>
              <a:rPr lang="en-US" sz="1000" i="1" u="none" strike="noStrike" baseline="0" dirty="0">
                <a:solidFill>
                  <a:schemeClr val="tx1"/>
                </a:solidFill>
                <a:latin typeface="+mn-lt"/>
                <a:cs typeface="Calibri"/>
              </a:rPr>
              <a:t>terms </a:t>
            </a:r>
            <a:r>
              <a:rPr lang="en-US" sz="1000" i="1" dirty="0">
                <a:latin typeface="+mn-lt"/>
                <a:cs typeface="Calibri"/>
              </a:rPr>
              <a:t>you will hear</a:t>
            </a:r>
            <a:r>
              <a:rPr lang="en-US" sz="1000" i="1" u="none" strike="noStrike" baseline="0" dirty="0">
                <a:solidFill>
                  <a:schemeClr val="tx1"/>
                </a:solidFill>
                <a:latin typeface="+mn-lt"/>
                <a:cs typeface="Calibri"/>
              </a:rPr>
              <a:t>:</a:t>
            </a:r>
          </a:p>
          <a:p>
            <a:pPr algn="l">
              <a:spcAft>
                <a:spcPts val="600"/>
              </a:spcAft>
            </a:pPr>
            <a:endParaRPr lang="en-US" sz="1000" b="1" i="0" u="none" strike="noStrike" baseline="0" dirty="0">
              <a:solidFill>
                <a:schemeClr val="tx1"/>
              </a:solidFill>
              <a:latin typeface="+mn-lt"/>
              <a:cs typeface="Calibri" panose="020F0502020204030204" pitchFamily="34" charset="0"/>
            </a:endParaRPr>
          </a:p>
          <a:p>
            <a:pPr algn="l"/>
            <a:r>
              <a:rPr lang="en-US" sz="1000" b="1" i="0" u="none" strike="noStrike" baseline="0" dirty="0">
                <a:solidFill>
                  <a:schemeClr val="tx1"/>
                </a:solidFill>
                <a:latin typeface="+mn-lt"/>
                <a:cs typeface="Calibri"/>
              </a:rPr>
              <a:t>Office of Personnel Management (OPM)</a:t>
            </a:r>
          </a:p>
          <a:p>
            <a:pPr>
              <a:spcAft>
                <a:spcPts val="600"/>
              </a:spcAft>
            </a:pPr>
            <a:r>
              <a:rPr lang="en-US" sz="1000" dirty="0">
                <a:solidFill>
                  <a:schemeClr val="tx1"/>
                </a:solidFill>
                <a:latin typeface="+mn-lt"/>
                <a:cs typeface="Calibri"/>
              </a:rPr>
              <a:t>OPM's Office of CFC Operations oversees the entire CFC program. </a:t>
            </a:r>
          </a:p>
          <a:p>
            <a:pPr>
              <a:spcAft>
                <a:spcPts val="600"/>
              </a:spcAft>
            </a:pPr>
            <a:endParaRPr lang="en-US" sz="1000" dirty="0">
              <a:solidFill>
                <a:schemeClr val="tx1"/>
              </a:solidFill>
              <a:latin typeface="+mn-lt"/>
              <a:cs typeface="Calibri"/>
            </a:endParaRPr>
          </a:p>
          <a:p>
            <a:r>
              <a:rPr lang="en-US" sz="1000" b="1" dirty="0">
                <a:solidFill>
                  <a:schemeClr val="tx1"/>
                </a:solidFill>
                <a:latin typeface="+mn-lt"/>
                <a:cs typeface="Calibri"/>
              </a:rPr>
              <a:t>Outreach Coordinator (OC)</a:t>
            </a:r>
            <a:endParaRPr lang="en-US" sz="1000" b="1" dirty="0">
              <a:solidFill>
                <a:schemeClr val="tx1"/>
              </a:solidFill>
              <a:latin typeface="+mn-lt"/>
              <a:cs typeface="Calibri" panose="020F0502020204030204" pitchFamily="34" charset="0"/>
            </a:endParaRPr>
          </a:p>
          <a:p>
            <a:pPr>
              <a:spcAft>
                <a:spcPts val="600"/>
              </a:spcAft>
            </a:pPr>
            <a:r>
              <a:rPr lang="en-US" sz="1000" dirty="0">
                <a:latin typeface="Calibri"/>
                <a:cs typeface="Calibri"/>
              </a:rPr>
              <a:t>Government contracting agency selected to support CFC marketing efforts within each zone.</a:t>
            </a:r>
          </a:p>
          <a:p>
            <a:pPr>
              <a:spcAft>
                <a:spcPts val="600"/>
              </a:spcAft>
            </a:pPr>
            <a:endParaRPr lang="en-US" sz="1000" dirty="0">
              <a:solidFill>
                <a:schemeClr val="tx1"/>
              </a:solidFill>
              <a:latin typeface="+mn-lt"/>
              <a:cs typeface="Calibri"/>
            </a:endParaRPr>
          </a:p>
          <a:p>
            <a:r>
              <a:rPr lang="en-US" sz="1000" b="1" dirty="0">
                <a:solidFill>
                  <a:schemeClr val="tx1"/>
                </a:solidFill>
                <a:latin typeface="+mn-lt"/>
                <a:cs typeface="Calibri"/>
              </a:rPr>
              <a:t>Central Campaign Administrator (CCA)</a:t>
            </a:r>
          </a:p>
          <a:p>
            <a:r>
              <a:rPr lang="en-US" sz="1000" dirty="0">
                <a:solidFill>
                  <a:schemeClr val="tx1"/>
                </a:solidFill>
                <a:latin typeface="+mn-lt"/>
                <a:cs typeface="Calibri"/>
              </a:rPr>
              <a:t>Maintains the national CFC online giving system, receives pledges, and distributes funds to charities.</a:t>
            </a:r>
            <a:r>
              <a:rPr lang="en-US" sz="1000" dirty="0">
                <a:latin typeface="+mn-lt"/>
                <a:cs typeface="Calibri"/>
              </a:rPr>
              <a:t> </a:t>
            </a:r>
            <a:endParaRPr lang="en-US" sz="1000" dirty="0">
              <a:solidFill>
                <a:schemeClr val="tx1"/>
              </a:solidFill>
              <a:latin typeface="+mn-lt"/>
              <a:cs typeface="Calibri"/>
            </a:endParaRPr>
          </a:p>
          <a:p>
            <a:r>
              <a:rPr lang="en-US" sz="1000" i="1" dirty="0">
                <a:solidFill>
                  <a:schemeClr val="tx1"/>
                </a:solidFill>
                <a:latin typeface="+mn-lt"/>
                <a:cs typeface="Calibri"/>
              </a:rPr>
              <a:t>(The CCA can be contacted at: 800-797-0098 (toll-free), 608-237-4898 (local/international), or cfcgiving.opm.gov/contact.)</a:t>
            </a:r>
            <a:endParaRPr lang="en-US" sz="1000" dirty="0">
              <a:solidFill>
                <a:schemeClr val="tx1"/>
              </a:solidFill>
              <a:latin typeface="+mn-lt"/>
            </a:endParaRPr>
          </a:p>
          <a:p>
            <a:pPr marL="0" indent="0">
              <a:buFont typeface="Arial"/>
              <a:buNone/>
              <a:defRPr/>
            </a:pPr>
            <a:endParaRPr lang="en-US" sz="1000" b="0" i="0" kern="1200" dirty="0">
              <a:solidFill>
                <a:schemeClr val="tx1"/>
              </a:solidFill>
              <a:effectLst/>
              <a:latin typeface="+mn-lt"/>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7</a:t>
            </a:fld>
            <a:endParaRPr lang="uk-UA"/>
          </a:p>
        </p:txBody>
      </p:sp>
    </p:spTree>
    <p:extLst>
      <p:ext uri="{BB962C8B-B14F-4D97-AF65-F5344CB8AC3E}">
        <p14:creationId xmlns:p14="http://schemas.microsoft.com/office/powerpoint/2010/main" val="314014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fontAlgn="base">
              <a:spcAft>
                <a:spcPts val="600"/>
              </a:spcAft>
              <a:defRPr/>
            </a:pPr>
            <a:r>
              <a:rPr lang="en-US" sz="1000" b="0" dirty="0">
                <a:solidFill>
                  <a:schemeClr val="tx1"/>
                </a:solidFill>
                <a:latin typeface="+mn-lt"/>
              </a:rPr>
              <a:t>As a campaign worker, you will inspire your colleagues by sharing the impact of the CFC.</a:t>
            </a:r>
            <a:r>
              <a:rPr lang="en-US" sz="1000" dirty="0">
                <a:latin typeface="+mn-lt"/>
              </a:rPr>
              <a:t> Your</a:t>
            </a:r>
            <a:r>
              <a:rPr lang="en-US" sz="1000" b="0" dirty="0">
                <a:solidFill>
                  <a:schemeClr val="tx1"/>
                </a:solidFill>
                <a:latin typeface="+mn-lt"/>
              </a:rPr>
              <a:t> #1 task as a campaign worker is to invite all of your colleagues to give through the CFC.</a:t>
            </a:r>
            <a:r>
              <a:rPr lang="en-US" sz="1000" dirty="0">
                <a:latin typeface="+mn-lt"/>
              </a:rPr>
              <a:t> </a:t>
            </a:r>
            <a:r>
              <a:rPr lang="en-US" sz="1000" b="1" dirty="0">
                <a:latin typeface="+mn-lt"/>
              </a:rPr>
              <a:t>It really is that simple</a:t>
            </a:r>
            <a:r>
              <a:rPr lang="en-US" sz="1000" dirty="0">
                <a:latin typeface="+mn-lt"/>
              </a:rPr>
              <a:t>. This is a voluntary campaign, so whether someone chooses to give and how much they choose to give and which charities they choose to support are very personal decisions. All you have to do is make sure they know about the CFC, know why the CFC is important, know how to give, and have been invited to participate.</a:t>
            </a:r>
            <a:endParaRPr lang="en-US" sz="1000" b="0" dirty="0">
              <a:solidFill>
                <a:schemeClr val="tx1"/>
              </a:solidFill>
              <a:latin typeface="+mn-lt"/>
              <a:cs typeface="Calibri"/>
            </a:endParaRPr>
          </a:p>
          <a:p>
            <a:pPr marL="0" marR="0" lvl="2" indent="0" algn="l" defTabSz="511937" rtl="0" eaLnBrk="1" fontAlgn="base" latinLnBrk="0" hangingPunct="1">
              <a:lnSpc>
                <a:spcPct val="100000"/>
              </a:lnSpc>
              <a:spcBef>
                <a:spcPts val="0"/>
              </a:spcBef>
              <a:spcAft>
                <a:spcPts val="600"/>
              </a:spcAft>
              <a:buClrTx/>
              <a:buSzTx/>
              <a:buFontTx/>
              <a:buNone/>
              <a:tabLst/>
              <a:defRPr/>
            </a:pPr>
            <a:endParaRPr lang="en-US" sz="1000" b="0" dirty="0">
              <a:solidFill>
                <a:schemeClr val="tx1"/>
              </a:solidFill>
              <a:latin typeface="+mn-lt"/>
            </a:endParaRPr>
          </a:p>
          <a:p>
            <a:pPr marL="0" lvl="2" fontAlgn="base">
              <a:spcAft>
                <a:spcPts val="600"/>
              </a:spcAft>
            </a:pPr>
            <a:r>
              <a:rPr lang="en-US" sz="1000" b="0" dirty="0">
                <a:solidFill>
                  <a:schemeClr val="tx1"/>
                </a:solidFill>
                <a:latin typeface="+mn-lt"/>
              </a:rPr>
              <a:t>This entire training will be geared towards helping you accomplish this task. You can also reference the Campaign </a:t>
            </a:r>
            <a:r>
              <a:rPr lang="en-US" sz="1000" dirty="0">
                <a:latin typeface="+mn-lt"/>
              </a:rPr>
              <a:t>Worker </a:t>
            </a:r>
            <a:r>
              <a:rPr lang="en-US" sz="1000" b="0" dirty="0">
                <a:solidFill>
                  <a:schemeClr val="tx1"/>
                </a:solidFill>
                <a:latin typeface="+mn-lt"/>
              </a:rPr>
              <a:t>Training Guide for more information, if you have not already done so.</a:t>
            </a:r>
            <a:r>
              <a:rPr lang="en-US" sz="1000" dirty="0">
                <a:latin typeface="+mn-lt"/>
              </a:rPr>
              <a:t> </a:t>
            </a:r>
            <a:endParaRPr lang="en-US" sz="1000" b="0" dirty="0">
              <a:solidFill>
                <a:schemeClr val="tx1"/>
              </a:solidFill>
              <a:latin typeface="+mn-lt"/>
              <a:cs typeface="Calibri"/>
            </a:endParaRPr>
          </a:p>
          <a:p>
            <a:pPr marL="0" lvl="1" indent="0" algn="l" rtl="0" fontAlgn="base">
              <a:buFont typeface="Arial" panose="020B0604020202020204" pitchFamily="34" charset="0"/>
              <a:buNone/>
            </a:pPr>
            <a:endParaRPr lang="en-US" sz="1000" b="0" i="0" u="none" strike="noStrike" dirty="0">
              <a:solidFill>
                <a:schemeClr val="tx1"/>
              </a:solidFill>
              <a:effectLst/>
              <a:latin typeface="+mn-lt"/>
            </a:endParaRPr>
          </a:p>
          <a:p>
            <a:pPr marL="0" lvl="1" indent="0" algn="l" rtl="0" fontAlgn="base">
              <a:buFont typeface="Arial" panose="020B0604020202020204" pitchFamily="34" charset="0"/>
              <a:buNone/>
            </a:pPr>
            <a:r>
              <a:rPr lang="en-US" sz="1000" b="0" i="0" u="none" strike="noStrike" dirty="0">
                <a:solidFill>
                  <a:schemeClr val="tx1"/>
                </a:solidFill>
                <a:effectLst/>
                <a:latin typeface="+mn-lt"/>
              </a:rPr>
              <a:t>We will also be going over additional ways to manage a successful campaign, including how to promote the campaign, host a CFC event, ways to give, submitting paper pledges and campaign closeout.</a:t>
            </a:r>
            <a:endParaRPr lang="en-US" sz="1000" b="0" i="0" dirty="0">
              <a:solidFill>
                <a:schemeClr val="tx1"/>
              </a:solidFill>
              <a:effectLst/>
              <a:latin typeface="+mn-lt"/>
              <a:cs typeface="Calibri"/>
            </a:endParaRPr>
          </a:p>
          <a:p>
            <a:endParaRPr lang="en-US" sz="1000" dirty="0">
              <a:solidFill>
                <a:schemeClr val="tx1"/>
              </a:solidFill>
              <a:latin typeface="+mn-lt"/>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8</a:t>
            </a:fld>
            <a:endParaRPr lang="uk-UA"/>
          </a:p>
        </p:txBody>
      </p:sp>
    </p:spTree>
    <p:extLst>
      <p:ext uri="{BB962C8B-B14F-4D97-AF65-F5344CB8AC3E}">
        <p14:creationId xmlns:p14="http://schemas.microsoft.com/office/powerpoint/2010/main" val="7618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As mentioned, your #1 task is to </a:t>
            </a:r>
            <a:r>
              <a:rPr lang="en-US" sz="1000" b="1" dirty="0">
                <a:solidFill>
                  <a:schemeClr val="tx1"/>
                </a:solidFill>
                <a:latin typeface="+mn-lt"/>
              </a:rPr>
              <a:t>invite all of your colleagues to give through the CFC,</a:t>
            </a:r>
            <a:r>
              <a:rPr lang="en-US" sz="1000" b="0" dirty="0">
                <a:solidFill>
                  <a:schemeClr val="tx1"/>
                </a:solidFill>
                <a:latin typeface="+mn-lt"/>
              </a:rPr>
              <a:t> the way Keyworkers can support this task is to;</a:t>
            </a:r>
            <a:endParaRPr lang="en-US" sz="1000" b="0" dirty="0">
              <a:solidFill>
                <a:schemeClr val="tx1"/>
              </a:solidFill>
              <a:latin typeface="+mn-lt"/>
              <a:cs typeface="Calibri"/>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n-lt"/>
            </a:endParaRPr>
          </a:p>
          <a:p>
            <a:pPr marL="171450" indent="-171450">
              <a:buFont typeface="Arial" panose="020B0604020202020204" pitchFamily="34" charset="0"/>
              <a:buChar char="•"/>
              <a:defRPr/>
            </a:pPr>
            <a:r>
              <a:rPr lang="en-US" sz="6000" b="0" i="0" kern="1200" dirty="0">
                <a:solidFill>
                  <a:schemeClr val="tx1"/>
                </a:solidFill>
                <a:latin typeface="Open Sans Regular"/>
                <a:ea typeface="Open Sans Regular"/>
                <a:cs typeface="Open Sans Regular"/>
              </a:rPr>
              <a:t>Present the CFC briefing slides in a meeting. </a:t>
            </a:r>
            <a:r>
              <a:rPr lang="en-US" sz="6000" dirty="0">
                <a:latin typeface="Open Sans Regular"/>
                <a:ea typeface="Open Sans Regular"/>
                <a:cs typeface="Open Sans Regular"/>
              </a:rPr>
              <a:t>These</a:t>
            </a:r>
            <a:r>
              <a:rPr lang="en-US" sz="6000" b="0" i="0" kern="1200" dirty="0">
                <a:solidFill>
                  <a:schemeClr val="tx1"/>
                </a:solidFill>
                <a:latin typeface="Open Sans Regular"/>
                <a:ea typeface="Open Sans Regular"/>
                <a:cs typeface="Open Sans Regular"/>
              </a:rPr>
              <a:t> can be found on </a:t>
            </a:r>
            <a:r>
              <a:rPr lang="en-US" sz="6000" dirty="0">
                <a:latin typeface="Open Sans Regular"/>
                <a:ea typeface="Open Sans Regular"/>
                <a:cs typeface="Open Sans Regular"/>
              </a:rPr>
              <a:t>our</a:t>
            </a:r>
            <a:r>
              <a:rPr lang="en-US" sz="6000" b="0" i="0" kern="1200" dirty="0">
                <a:solidFill>
                  <a:schemeClr val="tx1"/>
                </a:solidFill>
                <a:latin typeface="Open Sans Regular"/>
                <a:ea typeface="Open Sans Regular"/>
                <a:cs typeface="Open Sans Regular"/>
              </a:rPr>
              <a:t> website, that we will be showing you near the end of this presentation.</a:t>
            </a:r>
          </a:p>
          <a:p>
            <a:pPr marL="171450" marR="0" lvl="0" indent="-171450" algn="l" defTabSz="511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b="0" i="0" kern="1200" dirty="0">
                <a:solidFill>
                  <a:schemeClr val="tx1"/>
                </a:solidFill>
                <a:latin typeface="Open Sans Regular"/>
                <a:ea typeface="Open Sans Regular"/>
                <a:cs typeface="Open Sans Regular"/>
              </a:rPr>
              <a:t>Send weekly emails that can be found in the Campaign Worker Toolkit.</a:t>
            </a:r>
          </a:p>
          <a:p>
            <a:pPr marL="171450" marR="0" lvl="0" indent="-171450" algn="l" defTabSz="511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b="0" i="0" kern="1200" dirty="0">
                <a:solidFill>
                  <a:schemeClr val="tx1"/>
                </a:solidFill>
                <a:latin typeface="Open Sans Regular"/>
                <a:ea typeface="Open Sans Regular"/>
                <a:cs typeface="Open Sans Regular"/>
              </a:rPr>
              <a:t>Talk about the CFC with your colleagues and answer any questions that they may have about the CFC including, how and where to give.</a:t>
            </a:r>
          </a:p>
          <a:p>
            <a:pPr marL="171450" marR="0" lvl="0" indent="-171450" algn="l" defTabSz="511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b="0" i="0" kern="1200" dirty="0">
                <a:solidFill>
                  <a:schemeClr val="tx1"/>
                </a:solidFill>
                <a:latin typeface="Open Sans Regular"/>
                <a:ea typeface="Open Sans Regular"/>
                <a:cs typeface="Open Sans Regular"/>
              </a:rPr>
              <a:t>And last but not least, ALWAYS thank you colleagues for their time and consideration of donating through the CFC.</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Of course, don’t forget </a:t>
            </a:r>
            <a:r>
              <a:rPr lang="en-US" sz="1000" baseline="0" dirty="0">
                <a:solidFill>
                  <a:schemeClr val="tx1"/>
                </a:solidFill>
                <a:latin typeface="+mn-lt"/>
              </a:rPr>
              <a:t>to keep your leadership informed abut the CFC during the entire duration of the campaign.</a:t>
            </a:r>
            <a:endParaRPr lang="en-US" sz="10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1B26889-F7B6-49E8-BC71-3C32C83B9883}" type="slidenum">
              <a:rPr lang="en-US" smtClean="0"/>
              <a:t>9</a:t>
            </a:fld>
            <a:endParaRPr lang="en-US" dirty="0"/>
          </a:p>
        </p:txBody>
      </p:sp>
    </p:spTree>
    <p:extLst>
      <p:ext uri="{BB962C8B-B14F-4D97-AF65-F5344CB8AC3E}">
        <p14:creationId xmlns:p14="http://schemas.microsoft.com/office/powerpoint/2010/main" val="675198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4.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jpeg"/><Relationship Id="rId11" Type="http://schemas.openxmlformats.org/officeDocument/2006/relationships/image" Target="../media/image2.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eginning Slide">
    <p:bg>
      <p:bgPr>
        <a:solidFill>
          <a:schemeClr val="bg1"/>
        </a:solidFill>
        <a:effectLst/>
      </p:bgPr>
    </p:bg>
    <p:spTree>
      <p:nvGrpSpPr>
        <p:cNvPr id="1" name=""/>
        <p:cNvGrpSpPr/>
        <p:nvPr/>
      </p:nvGrpSpPr>
      <p:grpSpPr>
        <a:xfrm>
          <a:off x="0" y="0"/>
          <a:ext cx="0" cy="0"/>
          <a:chOff x="0" y="0"/>
          <a:chExt cx="0" cy="0"/>
        </a:xfrm>
      </p:grpSpPr>
      <p:pic>
        <p:nvPicPr>
          <p:cNvPr id="3" name="Picture 2" descr="You Can Be the Face of Change, CFC Star Logo">
            <a:extLst>
              <a:ext uri="{FF2B5EF4-FFF2-40B4-BE49-F238E27FC236}">
                <a16:creationId xmlns:a16="http://schemas.microsoft.com/office/drawing/2014/main" id="{C284D1F4-DCDD-3C40-B6D4-ABC4758D7E6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4551" y="914400"/>
            <a:ext cx="8125996" cy="4288539"/>
          </a:xfrm>
          <a:prstGeom prst="rect">
            <a:avLst/>
          </a:prstGeom>
        </p:spPr>
      </p:pic>
      <p:sp>
        <p:nvSpPr>
          <p:cNvPr id="2" name="Title 1" hidden="1">
            <a:extLst>
              <a:ext uri="{FF2B5EF4-FFF2-40B4-BE49-F238E27FC236}">
                <a16:creationId xmlns:a16="http://schemas.microsoft.com/office/drawing/2014/main" id="{ED7C585D-0AA2-E344-ADEB-DE89FC8102EC}"/>
              </a:ext>
              <a:ext uri="{C183D7F6-B498-43B3-948B-1728B52AA6E4}">
                <adec:decorative xmlns:adec="http://schemas.microsoft.com/office/drawing/2017/decorative" xmlns="" val="0"/>
              </a:ext>
            </a:extLst>
          </p:cNvPr>
          <p:cNvSpPr>
            <a:spLocks noGrp="1"/>
          </p:cNvSpPr>
          <p:nvPr>
            <p:ph type="title" hasCustomPrompt="1"/>
          </p:nvPr>
        </p:nvSpPr>
        <p:spPr>
          <a:xfrm>
            <a:off x="424551" y="5532437"/>
            <a:ext cx="8534400" cy="1325563"/>
          </a:xfrm>
        </p:spPr>
        <p:txBody>
          <a:bodyPr/>
          <a:lstStyle>
            <a:lvl1pPr>
              <a:defRPr/>
            </a:lvl1pPr>
          </a:lstStyle>
          <a:p>
            <a:r>
              <a:rPr lang="en-US"/>
              <a:t>You can be the Face of Change.</a:t>
            </a:r>
          </a:p>
        </p:txBody>
      </p:sp>
    </p:spTree>
    <p:extLst>
      <p:ext uri="{BB962C8B-B14F-4D97-AF65-F5344CB8AC3E}">
        <p14:creationId xmlns:p14="http://schemas.microsoft.com/office/powerpoint/2010/main" val="3662246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4">
    <p:spTree>
      <p:nvGrpSpPr>
        <p:cNvPr id="1" name=""/>
        <p:cNvGrpSpPr/>
        <p:nvPr/>
      </p:nvGrpSpPr>
      <p:grpSpPr>
        <a:xfrm>
          <a:off x="0" y="0"/>
          <a:ext cx="0" cy="0"/>
          <a:chOff x="0" y="0"/>
          <a:chExt cx="0" cy="0"/>
        </a:xfrm>
      </p:grpSpPr>
      <p:pic>
        <p:nvPicPr>
          <p:cNvPr id="45" name="Picture 44" descr="man smiling, wearing a navy colored polo shirt with the seal of the Department of Homeland Security">
            <a:extLst>
              <a:ext uri="{FF2B5EF4-FFF2-40B4-BE49-F238E27FC236}">
                <a16:creationId xmlns:a16="http://schemas.microsoft.com/office/drawing/2014/main" id="{ED1408A8-B433-E541-A962-9F0A64135F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02"/>
          <a:stretch/>
        </p:blipFill>
        <p:spPr>
          <a:xfrm>
            <a:off x="102950" y="959645"/>
            <a:ext cx="3280846" cy="5105971"/>
          </a:xfrm>
          <a:prstGeom prst="rect">
            <a:avLst/>
          </a:prstGeom>
        </p:spPr>
      </p:pic>
      <p:grpSp>
        <p:nvGrpSpPr>
          <p:cNvPr id="27" name="Group 26">
            <a:extLst>
              <a:ext uri="{FF2B5EF4-FFF2-40B4-BE49-F238E27FC236}">
                <a16:creationId xmlns:a16="http://schemas.microsoft.com/office/drawing/2014/main" id="{B86035B2-E793-F84D-8A30-1F70C2E17309}"/>
              </a:ext>
            </a:extLst>
          </p:cNvPr>
          <p:cNvGrpSpPr/>
          <p:nvPr/>
        </p:nvGrpSpPr>
        <p:grpSpPr>
          <a:xfrm>
            <a:off x="-1" y="-76200"/>
            <a:ext cx="9216283" cy="7024688"/>
            <a:chOff x="-1" y="-122018"/>
            <a:chExt cx="12288377" cy="7024688"/>
          </a:xfrm>
        </p:grpSpPr>
        <p:sp>
          <p:nvSpPr>
            <p:cNvPr id="28" name="Rectangle 27">
              <a:extLst>
                <a:ext uri="{FF2B5EF4-FFF2-40B4-BE49-F238E27FC236}">
                  <a16:creationId xmlns:a16="http://schemas.microsoft.com/office/drawing/2014/main" id="{32A38CE6-0CA1-CA47-B4A4-D4BBD76EBD99}"/>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29" name="Group 28">
              <a:extLst>
                <a:ext uri="{FF2B5EF4-FFF2-40B4-BE49-F238E27FC236}">
                  <a16:creationId xmlns:a16="http://schemas.microsoft.com/office/drawing/2014/main" id="{0493CC01-2925-9C4F-924F-5DEDF460A707}"/>
                </a:ext>
              </a:extLst>
            </p:cNvPr>
            <p:cNvGrpSpPr/>
            <p:nvPr userDrawn="1"/>
          </p:nvGrpSpPr>
          <p:grpSpPr>
            <a:xfrm>
              <a:off x="-1" y="-31530"/>
              <a:ext cx="4664132" cy="6921061"/>
              <a:chOff x="-1" y="-31530"/>
              <a:chExt cx="4664132" cy="6921061"/>
            </a:xfrm>
          </p:grpSpPr>
          <p:sp>
            <p:nvSpPr>
              <p:cNvPr id="30" name="Rectangle 29">
                <a:extLst>
                  <a:ext uri="{FF2B5EF4-FFF2-40B4-BE49-F238E27FC236}">
                    <a16:creationId xmlns:a16="http://schemas.microsoft.com/office/drawing/2014/main" id="{2529F3F2-D651-9F46-B8AB-EFF5638FEC62}"/>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1" name="Rectangle 30">
                <a:extLst>
                  <a:ext uri="{FF2B5EF4-FFF2-40B4-BE49-F238E27FC236}">
                    <a16:creationId xmlns:a16="http://schemas.microsoft.com/office/drawing/2014/main" id="{EADE0838-17F2-B849-B89F-8EDF5CE527C3}"/>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2" name="Rectangle 31">
                <a:extLst>
                  <a:ext uri="{FF2B5EF4-FFF2-40B4-BE49-F238E27FC236}">
                    <a16:creationId xmlns:a16="http://schemas.microsoft.com/office/drawing/2014/main" id="{E502F023-F5B2-6D4C-A83C-C6D4F5C38D73}"/>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3" name="Rectangle 32">
                <a:extLst>
                  <a:ext uri="{FF2B5EF4-FFF2-40B4-BE49-F238E27FC236}">
                    <a16:creationId xmlns:a16="http://schemas.microsoft.com/office/drawing/2014/main" id="{F8073148-D87B-004B-8B48-FD001BBE6384}"/>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grpSp>
        <p:nvGrpSpPr>
          <p:cNvPr id="11" name="Group 10">
            <a:extLst>
              <a:ext uri="{FF2B5EF4-FFF2-40B4-BE49-F238E27FC236}">
                <a16:creationId xmlns:a16="http://schemas.microsoft.com/office/drawing/2014/main" id="{C6F04073-6D4F-634F-A5DD-4B1A50CA5EB9}"/>
              </a:ext>
            </a:extLst>
          </p:cNvPr>
          <p:cNvGrpSpPr/>
          <p:nvPr/>
        </p:nvGrpSpPr>
        <p:grpSpPr>
          <a:xfrm>
            <a:off x="-1" y="-76200"/>
            <a:ext cx="9216283" cy="7024688"/>
            <a:chOff x="-1" y="-122018"/>
            <a:chExt cx="12288377" cy="7024688"/>
          </a:xfrm>
        </p:grpSpPr>
        <p:sp>
          <p:nvSpPr>
            <p:cNvPr id="13" name="Rectangle 12">
              <a:extLst>
                <a:ext uri="{FF2B5EF4-FFF2-40B4-BE49-F238E27FC236}">
                  <a16:creationId xmlns:a16="http://schemas.microsoft.com/office/drawing/2014/main" id="{A0FECB4C-FDEA-3C4F-9F07-C56E1B241FBD}"/>
                </a:ext>
              </a:extLst>
            </p:cNvPr>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15" name="Group 14">
              <a:extLst>
                <a:ext uri="{FF2B5EF4-FFF2-40B4-BE49-F238E27FC236}">
                  <a16:creationId xmlns:a16="http://schemas.microsoft.com/office/drawing/2014/main" id="{46A21B33-6BB3-B245-9878-36CFB560EDEF}"/>
                </a:ext>
              </a:extLst>
            </p:cNvPr>
            <p:cNvGrpSpPr/>
            <p:nvPr/>
          </p:nvGrpSpPr>
          <p:grpSpPr>
            <a:xfrm>
              <a:off x="-1" y="-31530"/>
              <a:ext cx="4664132" cy="6921061"/>
              <a:chOff x="-1" y="-31530"/>
              <a:chExt cx="4664132" cy="6921061"/>
            </a:xfrm>
          </p:grpSpPr>
          <p:sp>
            <p:nvSpPr>
              <p:cNvPr id="18" name="Rectangle 17">
                <a:extLst>
                  <a:ext uri="{FF2B5EF4-FFF2-40B4-BE49-F238E27FC236}">
                    <a16:creationId xmlns:a16="http://schemas.microsoft.com/office/drawing/2014/main" id="{CB1BF5A7-7743-5347-ABB3-7743500DC283}"/>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19" name="Rectangle 18">
                <a:extLst>
                  <a:ext uri="{FF2B5EF4-FFF2-40B4-BE49-F238E27FC236}">
                    <a16:creationId xmlns:a16="http://schemas.microsoft.com/office/drawing/2014/main" id="{FE05D345-68AF-BA4C-A22C-0142A61E1F18}"/>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0" name="Rectangle 19">
                <a:extLst>
                  <a:ext uri="{FF2B5EF4-FFF2-40B4-BE49-F238E27FC236}">
                    <a16:creationId xmlns:a16="http://schemas.microsoft.com/office/drawing/2014/main" id="{15C184E7-6C35-B648-8098-63B53570C4E3}"/>
                  </a:ext>
                </a:extLst>
              </p:cNvPr>
              <p:cNvSpPr/>
              <p:nvPr/>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1" name="Rectangle 20">
                <a:extLst>
                  <a:ext uri="{FF2B5EF4-FFF2-40B4-BE49-F238E27FC236}">
                    <a16:creationId xmlns:a16="http://schemas.microsoft.com/office/drawing/2014/main" id="{7A173C4E-3B75-054A-8D06-ADA33407920C}"/>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sp>
        <p:nvSpPr>
          <p:cNvPr id="40"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41"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9" name="Picture 38" descr="You Can Be the Face of Change, CFC Star Logo">
            <a:extLst>
              <a:ext uri="{FF2B5EF4-FFF2-40B4-BE49-F238E27FC236}">
                <a16:creationId xmlns:a16="http://schemas.microsoft.com/office/drawing/2014/main" id="{25634E18-4FAC-B546-90BE-3208545914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26" name="Group 25">
            <a:extLst>
              <a:ext uri="{FF2B5EF4-FFF2-40B4-BE49-F238E27FC236}">
                <a16:creationId xmlns:a16="http://schemas.microsoft.com/office/drawing/2014/main" id="{122B471F-CC7C-DE7A-2F72-9DDD02416F90}"/>
              </a:ext>
              <a:ext uri="{C183D7F6-B498-43B3-948B-1728B52AA6E4}">
                <adec:decorative xmlns:adec="http://schemas.microsoft.com/office/drawing/2017/decorative" xmlns="" val="1"/>
              </a:ext>
            </a:extLst>
          </p:cNvPr>
          <p:cNvGrpSpPr/>
          <p:nvPr userDrawn="1"/>
        </p:nvGrpSpPr>
        <p:grpSpPr>
          <a:xfrm>
            <a:off x="748889" y="6217455"/>
            <a:ext cx="1985186" cy="425478"/>
            <a:chOff x="758014" y="6205491"/>
            <a:chExt cx="1985186" cy="425478"/>
          </a:xfrm>
        </p:grpSpPr>
        <p:pic>
          <p:nvPicPr>
            <p:cNvPr id="34" name="Picture 33">
              <a:extLst>
                <a:ext uri="{FF2B5EF4-FFF2-40B4-BE49-F238E27FC236}">
                  <a16:creationId xmlns:a16="http://schemas.microsoft.com/office/drawing/2014/main" id="{683EC48C-9E1F-66D3-BDC3-8D58D4E5C593}"/>
                </a:ext>
                <a:ext uri="{C183D7F6-B498-43B3-948B-1728B52AA6E4}">
                  <adec:decorative xmlns:adec="http://schemas.microsoft.com/office/drawing/2017/decorative" xmlns=""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35" name="Picture 34">
              <a:extLst>
                <a:ext uri="{FF2B5EF4-FFF2-40B4-BE49-F238E27FC236}">
                  <a16:creationId xmlns:a16="http://schemas.microsoft.com/office/drawing/2014/main" id="{2D795483-A880-FCA5-B311-589200A0F0BD}"/>
                </a:ex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2917977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5">
    <p:spTree>
      <p:nvGrpSpPr>
        <p:cNvPr id="1" name=""/>
        <p:cNvGrpSpPr/>
        <p:nvPr/>
      </p:nvGrpSpPr>
      <p:grpSpPr>
        <a:xfrm>
          <a:off x="0" y="0"/>
          <a:ext cx="0" cy="0"/>
          <a:chOff x="0" y="0"/>
          <a:chExt cx="0" cy="0"/>
        </a:xfrm>
      </p:grpSpPr>
      <p:pic>
        <p:nvPicPr>
          <p:cNvPr id="39" name="Picture 38" descr="couple standing, smiling, man is wearing a military uniform, woman is wearing a yellow sweater and black blouse">
            <a:extLst>
              <a:ext uri="{FF2B5EF4-FFF2-40B4-BE49-F238E27FC236}">
                <a16:creationId xmlns:a16="http://schemas.microsoft.com/office/drawing/2014/main" id="{87E815BC-55F1-1241-91C7-B0EB71D371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93371"/>
            <a:ext cx="3383797" cy="4990638"/>
          </a:xfrm>
          <a:prstGeom prst="rect">
            <a:avLst/>
          </a:prstGeom>
        </p:spPr>
      </p:pic>
      <p:grpSp>
        <p:nvGrpSpPr>
          <p:cNvPr id="27" name="Group 26">
            <a:extLst>
              <a:ext uri="{FF2B5EF4-FFF2-40B4-BE49-F238E27FC236}">
                <a16:creationId xmlns:a16="http://schemas.microsoft.com/office/drawing/2014/main" id="{9E3F4CBA-021B-AA45-BB13-76F5C7476FA6}"/>
              </a:ext>
            </a:extLst>
          </p:cNvPr>
          <p:cNvGrpSpPr/>
          <p:nvPr/>
        </p:nvGrpSpPr>
        <p:grpSpPr>
          <a:xfrm>
            <a:off x="0" y="-76200"/>
            <a:ext cx="9216282" cy="7024688"/>
            <a:chOff x="0" y="-122018"/>
            <a:chExt cx="12288376" cy="7024688"/>
          </a:xfrm>
        </p:grpSpPr>
        <p:sp>
          <p:nvSpPr>
            <p:cNvPr id="28" name="Rectangle 27">
              <a:extLst>
                <a:ext uri="{FF2B5EF4-FFF2-40B4-BE49-F238E27FC236}">
                  <a16:creationId xmlns:a16="http://schemas.microsoft.com/office/drawing/2014/main" id="{70DC38B5-DB24-1D41-AB7E-337348FF5E40}"/>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29" name="Group 28">
              <a:extLst>
                <a:ext uri="{FF2B5EF4-FFF2-40B4-BE49-F238E27FC236}">
                  <a16:creationId xmlns:a16="http://schemas.microsoft.com/office/drawing/2014/main" id="{4BB3E3BF-672F-7F40-B2F0-6FB4BE34BC2A}"/>
                </a:ext>
              </a:extLst>
            </p:cNvPr>
            <p:cNvGrpSpPr/>
            <p:nvPr userDrawn="1"/>
          </p:nvGrpSpPr>
          <p:grpSpPr>
            <a:xfrm>
              <a:off x="0" y="-31530"/>
              <a:ext cx="4664131" cy="6921061"/>
              <a:chOff x="0" y="-31530"/>
              <a:chExt cx="4664131" cy="6921061"/>
            </a:xfrm>
          </p:grpSpPr>
          <p:sp>
            <p:nvSpPr>
              <p:cNvPr id="30" name="Rectangle 29">
                <a:extLst>
                  <a:ext uri="{FF2B5EF4-FFF2-40B4-BE49-F238E27FC236}">
                    <a16:creationId xmlns:a16="http://schemas.microsoft.com/office/drawing/2014/main" id="{AC863D35-95D6-014D-BB65-FC30EBA912B5}"/>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1" name="Rectangle 30">
                <a:extLst>
                  <a:ext uri="{FF2B5EF4-FFF2-40B4-BE49-F238E27FC236}">
                    <a16:creationId xmlns:a16="http://schemas.microsoft.com/office/drawing/2014/main" id="{B466F045-C61E-A547-8185-1BA4E1CC07F6}"/>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2" name="Rectangle 31">
                <a:extLst>
                  <a:ext uri="{FF2B5EF4-FFF2-40B4-BE49-F238E27FC236}">
                    <a16:creationId xmlns:a16="http://schemas.microsoft.com/office/drawing/2014/main" id="{0FF6C389-3175-7D44-8721-647566464481}"/>
                  </a:ext>
                </a:extLst>
              </p:cNvPr>
              <p:cNvSpPr/>
              <p:nvPr userDrawn="1"/>
            </p:nvSpPr>
            <p:spPr>
              <a:xfrm>
                <a:off x="0" y="6096000"/>
                <a:ext cx="4664128"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3" name="Rectangle 32">
                <a:extLst>
                  <a:ext uri="{FF2B5EF4-FFF2-40B4-BE49-F238E27FC236}">
                    <a16:creationId xmlns:a16="http://schemas.microsoft.com/office/drawing/2014/main" id="{F80DF97E-6648-7B4A-9ED8-2186CDBC5060}"/>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grpSp>
        <p:nvGrpSpPr>
          <p:cNvPr id="9" name="Group 8">
            <a:extLst>
              <a:ext uri="{FF2B5EF4-FFF2-40B4-BE49-F238E27FC236}">
                <a16:creationId xmlns:a16="http://schemas.microsoft.com/office/drawing/2014/main" id="{8F07E3A7-0705-6B43-A410-208C0865F61B}"/>
              </a:ext>
            </a:extLst>
          </p:cNvPr>
          <p:cNvGrpSpPr/>
          <p:nvPr/>
        </p:nvGrpSpPr>
        <p:grpSpPr>
          <a:xfrm>
            <a:off x="0" y="-76200"/>
            <a:ext cx="9216282" cy="7024688"/>
            <a:chOff x="0" y="-122018"/>
            <a:chExt cx="12288376" cy="7024688"/>
          </a:xfrm>
        </p:grpSpPr>
        <p:sp>
          <p:nvSpPr>
            <p:cNvPr id="10" name="Rectangle 9">
              <a:extLst>
                <a:ext uri="{FF2B5EF4-FFF2-40B4-BE49-F238E27FC236}">
                  <a16:creationId xmlns:a16="http://schemas.microsoft.com/office/drawing/2014/main" id="{45F94535-A1C9-C342-B159-4091E4226B76}"/>
                </a:ext>
              </a:extLst>
            </p:cNvPr>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12" name="Group 11">
              <a:extLst>
                <a:ext uri="{FF2B5EF4-FFF2-40B4-BE49-F238E27FC236}">
                  <a16:creationId xmlns:a16="http://schemas.microsoft.com/office/drawing/2014/main" id="{569EE915-3751-2048-8C8D-013AFED2B320}"/>
                </a:ext>
              </a:extLst>
            </p:cNvPr>
            <p:cNvGrpSpPr/>
            <p:nvPr/>
          </p:nvGrpSpPr>
          <p:grpSpPr>
            <a:xfrm>
              <a:off x="0" y="-31530"/>
              <a:ext cx="4664131" cy="6921061"/>
              <a:chOff x="0" y="-31530"/>
              <a:chExt cx="4664131" cy="6921061"/>
            </a:xfrm>
          </p:grpSpPr>
          <p:sp>
            <p:nvSpPr>
              <p:cNvPr id="17" name="Rectangle 16">
                <a:extLst>
                  <a:ext uri="{FF2B5EF4-FFF2-40B4-BE49-F238E27FC236}">
                    <a16:creationId xmlns:a16="http://schemas.microsoft.com/office/drawing/2014/main" id="{1B9D8282-DD62-5741-A1EC-23ACBBE0D455}"/>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18" name="Rectangle 17">
                <a:extLst>
                  <a:ext uri="{FF2B5EF4-FFF2-40B4-BE49-F238E27FC236}">
                    <a16:creationId xmlns:a16="http://schemas.microsoft.com/office/drawing/2014/main" id="{A20F8BB9-54B9-9545-B292-54829BC775C8}"/>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19" name="Rectangle 18">
                <a:extLst>
                  <a:ext uri="{FF2B5EF4-FFF2-40B4-BE49-F238E27FC236}">
                    <a16:creationId xmlns:a16="http://schemas.microsoft.com/office/drawing/2014/main" id="{C7EE12ED-9DB9-584E-AC35-63CA5E15433C}"/>
                  </a:ext>
                </a:extLst>
              </p:cNvPr>
              <p:cNvSpPr/>
              <p:nvPr/>
            </p:nvSpPr>
            <p:spPr>
              <a:xfrm>
                <a:off x="0" y="6096000"/>
                <a:ext cx="4664128"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0" name="Rectangle 19">
                <a:extLst>
                  <a:ext uri="{FF2B5EF4-FFF2-40B4-BE49-F238E27FC236}">
                    <a16:creationId xmlns:a16="http://schemas.microsoft.com/office/drawing/2014/main" id="{FC7B9985-BECE-E746-BE7C-C09682BD062B}"/>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sp>
        <p:nvSpPr>
          <p:cNvPr id="40"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41" name="Subtitle 2"/>
          <p:cNvSpPr>
            <a:spLocks noGrp="1"/>
          </p:cNvSpPr>
          <p:nvPr>
            <p:ph type="subTitle" idx="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pic>
        <p:nvPicPr>
          <p:cNvPr id="35" name="Picture 34" descr="You Can Be the Face of Change, CFC Star Logo">
            <a:extLst>
              <a:ext uri="{FF2B5EF4-FFF2-40B4-BE49-F238E27FC236}">
                <a16:creationId xmlns:a16="http://schemas.microsoft.com/office/drawing/2014/main" id="{F6515E4C-5F80-194A-B8EC-FD314BFB9AC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26" name="Group 25">
            <a:extLst>
              <a:ext uri="{FF2B5EF4-FFF2-40B4-BE49-F238E27FC236}">
                <a16:creationId xmlns:a16="http://schemas.microsoft.com/office/drawing/2014/main" id="{87E3A2E7-C8FB-CCFA-2F9E-14C7D00EDDD3}"/>
              </a:ext>
              <a:ext uri="{C183D7F6-B498-43B3-948B-1728B52AA6E4}">
                <adec:decorative xmlns:adec="http://schemas.microsoft.com/office/drawing/2017/decorative" xmlns="" val="1"/>
              </a:ext>
            </a:extLst>
          </p:cNvPr>
          <p:cNvGrpSpPr/>
          <p:nvPr userDrawn="1"/>
        </p:nvGrpSpPr>
        <p:grpSpPr>
          <a:xfrm>
            <a:off x="748889" y="6217455"/>
            <a:ext cx="1985186" cy="425478"/>
            <a:chOff x="758014" y="6205491"/>
            <a:chExt cx="1985186" cy="425478"/>
          </a:xfrm>
        </p:grpSpPr>
        <p:pic>
          <p:nvPicPr>
            <p:cNvPr id="34" name="Picture 33">
              <a:extLst>
                <a:ext uri="{FF2B5EF4-FFF2-40B4-BE49-F238E27FC236}">
                  <a16:creationId xmlns:a16="http://schemas.microsoft.com/office/drawing/2014/main" id="{A691C1AA-40B1-C214-B51E-3CB5DF048947}"/>
                </a:ext>
                <a:ext uri="{C183D7F6-B498-43B3-948B-1728B52AA6E4}">
                  <adec:decorative xmlns:adec="http://schemas.microsoft.com/office/drawing/2017/decorative" xmlns=""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36" name="Picture 35">
              <a:extLst>
                <a:ext uri="{FF2B5EF4-FFF2-40B4-BE49-F238E27FC236}">
                  <a16:creationId xmlns:a16="http://schemas.microsoft.com/office/drawing/2014/main" id="{3C083F04-9BF7-ED6B-DFF3-CDC30CD13081}"/>
                </a:ex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334686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y Connected Slide 1">
    <p:spTree>
      <p:nvGrpSpPr>
        <p:cNvPr id="1" name=""/>
        <p:cNvGrpSpPr/>
        <p:nvPr/>
      </p:nvGrpSpPr>
      <p:grpSpPr>
        <a:xfrm>
          <a:off x="0" y="0"/>
          <a:ext cx="0" cy="0"/>
          <a:chOff x="0" y="0"/>
          <a:chExt cx="0" cy="0"/>
        </a:xfrm>
      </p:grpSpPr>
      <p:pic>
        <p:nvPicPr>
          <p:cNvPr id="4" name="Picture 3" descr="You Can Be the Face of Change, CFC Star Logo">
            <a:extLst>
              <a:ext uri="{FF2B5EF4-FFF2-40B4-BE49-F238E27FC236}">
                <a16:creationId xmlns:a16="http://schemas.microsoft.com/office/drawing/2014/main" id="{05862BA5-1336-C642-AC50-EA564BFC677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3400" y="381000"/>
            <a:ext cx="8229600" cy="5580232"/>
          </a:xfrm>
          <a:prstGeom prst="rect">
            <a:avLst/>
          </a:prstGeom>
        </p:spPr>
      </p:pic>
      <p:sp>
        <p:nvSpPr>
          <p:cNvPr id="2" name="Title 1" hidden="1">
            <a:extLst>
              <a:ext uri="{FF2B5EF4-FFF2-40B4-BE49-F238E27FC236}">
                <a16:creationId xmlns:a16="http://schemas.microsoft.com/office/drawing/2014/main" id="{B7985E92-642F-E847-95AC-1FA6958249F0}"/>
              </a:ext>
            </a:extLst>
          </p:cNvPr>
          <p:cNvSpPr>
            <a:spLocks noGrp="1"/>
          </p:cNvSpPr>
          <p:nvPr>
            <p:ph type="title" hasCustomPrompt="1"/>
          </p:nvPr>
        </p:nvSpPr>
        <p:spPr>
          <a:xfrm>
            <a:off x="228600" y="5861785"/>
            <a:ext cx="8534400" cy="996215"/>
          </a:xfrm>
        </p:spPr>
        <p:txBody>
          <a:bodyPr/>
          <a:lstStyle/>
          <a:p>
            <a:r>
              <a:rPr lang="en-US"/>
              <a:t>Thank you for being the Face of Change.</a:t>
            </a:r>
          </a:p>
        </p:txBody>
      </p:sp>
    </p:spTree>
    <p:extLst>
      <p:ext uri="{BB962C8B-B14F-4D97-AF65-F5344CB8AC3E}">
        <p14:creationId xmlns:p14="http://schemas.microsoft.com/office/powerpoint/2010/main" val="226931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y Connected Slide 2">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B3C0BDFE-F098-D54D-BC6F-CB817F9B254A}"/>
              </a:ext>
            </a:extLst>
          </p:cNvPr>
          <p:cNvSpPr>
            <a:spLocks noGrp="1"/>
          </p:cNvSpPr>
          <p:nvPr>
            <p:ph type="title" hasCustomPrompt="1"/>
          </p:nvPr>
        </p:nvSpPr>
        <p:spPr>
          <a:xfrm>
            <a:off x="5248275" y="1981200"/>
            <a:ext cx="3657600" cy="1325563"/>
          </a:xfrm>
        </p:spPr>
        <p:txBody>
          <a:bodyPr>
            <a:normAutofit/>
          </a:bodyPr>
          <a:lstStyle>
            <a:lvl1pPr algn="l">
              <a:defRPr sz="3600" b="0">
                <a:latin typeface="Calibri" panose="020F0502020204030204" pitchFamily="34" charset="0"/>
                <a:cs typeface="Calibri" panose="020F0502020204030204" pitchFamily="34" charset="0"/>
              </a:defRPr>
            </a:lvl1pPr>
          </a:lstStyle>
          <a:p>
            <a:r>
              <a:rPr lang="en-US"/>
              <a:t>STAY CONNECTED!</a:t>
            </a:r>
          </a:p>
        </p:txBody>
      </p:sp>
      <p:sp>
        <p:nvSpPr>
          <p:cNvPr id="6" name="Rectangle 5">
            <a:extLst>
              <a:ext uri="{FF2B5EF4-FFF2-40B4-BE49-F238E27FC236}">
                <a16:creationId xmlns:a16="http://schemas.microsoft.com/office/drawing/2014/main" id="{F6CC13A4-7522-6E44-B128-D3277E39E35E}"/>
              </a:ext>
            </a:extLst>
          </p:cNvPr>
          <p:cNvSpPr/>
          <p:nvPr/>
        </p:nvSpPr>
        <p:spPr>
          <a:xfrm>
            <a:off x="171450" y="2286000"/>
            <a:ext cx="8801100" cy="4343400"/>
          </a:xfrm>
          <a:prstGeom prst="rect">
            <a:avLst/>
          </a:prstGeom>
          <a:noFill/>
          <a:ln w="34925">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pic>
        <p:nvPicPr>
          <p:cNvPr id="8" name="Picture 7" descr="You Can Be the Face of Change, CFC Star Logo">
            <a:extLst>
              <a:ext uri="{FF2B5EF4-FFF2-40B4-BE49-F238E27FC236}">
                <a16:creationId xmlns:a16="http://schemas.microsoft.com/office/drawing/2014/main" id="{97B6E838-AD73-AC4E-9401-38FB6C288FC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6893" y="457200"/>
            <a:ext cx="4764707" cy="2514600"/>
          </a:xfrm>
          <a:prstGeom prst="rect">
            <a:avLst/>
          </a:prstGeom>
        </p:spPr>
      </p:pic>
    </p:spTree>
    <p:extLst>
      <p:ext uri="{BB962C8B-B14F-4D97-AF65-F5344CB8AC3E}">
        <p14:creationId xmlns:p14="http://schemas.microsoft.com/office/powerpoint/2010/main" val="1441349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3251" y="4925666"/>
            <a:ext cx="8937614" cy="1017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solidFill>
                <a:schemeClr val="tx2"/>
              </a:solidFill>
            </a:endParaRPr>
          </a:p>
        </p:txBody>
      </p:sp>
      <p:sp>
        <p:nvSpPr>
          <p:cNvPr id="2" name="Title 1"/>
          <p:cNvSpPr>
            <a:spLocks noGrp="1"/>
          </p:cNvSpPr>
          <p:nvPr>
            <p:ph type="ctrTitle"/>
          </p:nvPr>
        </p:nvSpPr>
        <p:spPr>
          <a:xfrm>
            <a:off x="914400" y="5041083"/>
            <a:ext cx="7203563" cy="782277"/>
          </a:xfrm>
        </p:spPr>
        <p:txBody>
          <a:bodyPr anchor="ctr">
            <a:noAutofit/>
          </a:bodyPr>
          <a:lstStyle>
            <a:lvl1pPr algn="ctr">
              <a:defRPr sz="3600" b="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grpSp>
        <p:nvGrpSpPr>
          <p:cNvPr id="5" name="Group 4" descr="grid of 9 photos showing profile images of federal employees happy and smiling">
            <a:extLst>
              <a:ext uri="{FF2B5EF4-FFF2-40B4-BE49-F238E27FC236}">
                <a16:creationId xmlns:a16="http://schemas.microsoft.com/office/drawing/2014/main" id="{C190E545-9196-4848-A8A3-42E9DFE79743}"/>
              </a:ext>
            </a:extLst>
          </p:cNvPr>
          <p:cNvGrpSpPr/>
          <p:nvPr/>
        </p:nvGrpSpPr>
        <p:grpSpPr>
          <a:xfrm>
            <a:off x="93135" y="1066800"/>
            <a:ext cx="8957729" cy="3870104"/>
            <a:chOff x="151001" y="1066800"/>
            <a:chExt cx="8899863" cy="3870104"/>
          </a:xfrm>
        </p:grpSpPr>
        <p:pic>
          <p:nvPicPr>
            <p:cNvPr id="21" name="Picture 20" descr="A picture containing grass, outdoor, person, child&#10;&#10;Description automatically generated">
              <a:extLst>
                <a:ext uri="{FF2B5EF4-FFF2-40B4-BE49-F238E27FC236}">
                  <a16:creationId xmlns:a16="http://schemas.microsoft.com/office/drawing/2014/main" id="{A602DFEA-F851-6F4F-84F3-98A537A852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669"/>
            <a:stretch/>
          </p:blipFill>
          <p:spPr>
            <a:xfrm>
              <a:off x="151001" y="1091643"/>
              <a:ext cx="1582683" cy="1812703"/>
            </a:xfrm>
            <a:prstGeom prst="rect">
              <a:avLst/>
            </a:prstGeom>
          </p:spPr>
        </p:pic>
        <p:pic>
          <p:nvPicPr>
            <p:cNvPr id="24" name="Picture 23">
              <a:extLst>
                <a:ext uri="{FF2B5EF4-FFF2-40B4-BE49-F238E27FC236}">
                  <a16:creationId xmlns:a16="http://schemas.microsoft.com/office/drawing/2014/main" id="{5E77FEC7-E7A8-954E-9736-E0ED7A73659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74001" y="2870633"/>
              <a:ext cx="2082232" cy="2055033"/>
            </a:xfrm>
            <a:prstGeom prst="rect">
              <a:avLst/>
            </a:prstGeom>
          </p:spPr>
        </p:pic>
        <p:pic>
          <p:nvPicPr>
            <p:cNvPr id="25" name="Picture 24" descr="A person standing on a rocky beach&#10;&#10;Description automatically generated with low confidence">
              <a:extLst>
                <a:ext uri="{FF2B5EF4-FFF2-40B4-BE49-F238E27FC236}">
                  <a16:creationId xmlns:a16="http://schemas.microsoft.com/office/drawing/2014/main" id="{1811C3C6-C6D2-CA40-86F1-793EAA0F690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633515" y="1079969"/>
              <a:ext cx="922719" cy="1824378"/>
            </a:xfrm>
            <a:prstGeom prst="rect">
              <a:avLst/>
            </a:prstGeom>
          </p:spPr>
        </p:pic>
        <p:pic>
          <p:nvPicPr>
            <p:cNvPr id="26" name="Picture 25">
              <a:extLst>
                <a:ext uri="{FF2B5EF4-FFF2-40B4-BE49-F238E27FC236}">
                  <a16:creationId xmlns:a16="http://schemas.microsoft.com/office/drawing/2014/main" id="{EE07CD5C-BA50-B149-8607-C6D70B9A6206}"/>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331"/>
            <a:stretch/>
          </p:blipFill>
          <p:spPr>
            <a:xfrm>
              <a:off x="1704708" y="1094016"/>
              <a:ext cx="2218988" cy="1803198"/>
            </a:xfrm>
            <a:prstGeom prst="rect">
              <a:avLst/>
            </a:prstGeom>
          </p:spPr>
        </p:pic>
        <p:pic>
          <p:nvPicPr>
            <p:cNvPr id="27" name="Picture 26">
              <a:extLst>
                <a:ext uri="{FF2B5EF4-FFF2-40B4-BE49-F238E27FC236}">
                  <a16:creationId xmlns:a16="http://schemas.microsoft.com/office/drawing/2014/main" id="{BEFDC3DF-DDA5-C349-8502-26CE2F1F42B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6556233" y="1066800"/>
              <a:ext cx="2494631" cy="3870104"/>
            </a:xfrm>
            <a:prstGeom prst="rect">
              <a:avLst/>
            </a:prstGeom>
          </p:spPr>
        </p:pic>
        <p:pic>
          <p:nvPicPr>
            <p:cNvPr id="29" name="Picture 28" descr="A picture containing tree, outdoor, person&#10;&#10;Description automatically generated">
              <a:extLst>
                <a:ext uri="{FF2B5EF4-FFF2-40B4-BE49-F238E27FC236}">
                  <a16:creationId xmlns:a16="http://schemas.microsoft.com/office/drawing/2014/main" id="{C8A1459E-A4B6-B144-8F4B-A4D1E0AFF73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348"/>
            <a:stretch/>
          </p:blipFill>
          <p:spPr>
            <a:xfrm>
              <a:off x="151002" y="2870633"/>
              <a:ext cx="1582683" cy="2055033"/>
            </a:xfrm>
            <a:prstGeom prst="rect">
              <a:avLst/>
            </a:prstGeom>
          </p:spPr>
        </p:pic>
        <p:pic>
          <p:nvPicPr>
            <p:cNvPr id="31" name="Picture 30" descr="A picture containing tree, outdoor, person, rock&#10;&#10;Description automatically generated">
              <a:extLst>
                <a:ext uri="{FF2B5EF4-FFF2-40B4-BE49-F238E27FC236}">
                  <a16:creationId xmlns:a16="http://schemas.microsoft.com/office/drawing/2014/main" id="{53BA5DDD-3770-EB49-9A03-B4367B5D639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995800" y="2870633"/>
              <a:ext cx="1478201" cy="2055033"/>
            </a:xfrm>
            <a:prstGeom prst="rect">
              <a:avLst/>
            </a:prstGeom>
          </p:spPr>
        </p:pic>
        <p:pic>
          <p:nvPicPr>
            <p:cNvPr id="33" name="Picture 32">
              <a:extLst>
                <a:ext uri="{FF2B5EF4-FFF2-40B4-BE49-F238E27FC236}">
                  <a16:creationId xmlns:a16="http://schemas.microsoft.com/office/drawing/2014/main" id="{817CF310-8298-164E-B3F4-18B0E326BFD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t="-1967"/>
            <a:stretch/>
          </p:blipFill>
          <p:spPr>
            <a:xfrm>
              <a:off x="3918520" y="1066800"/>
              <a:ext cx="1714995" cy="1835177"/>
            </a:xfrm>
            <a:prstGeom prst="rect">
              <a:avLst/>
            </a:prstGeom>
          </p:spPr>
        </p:pic>
        <p:pic>
          <p:nvPicPr>
            <p:cNvPr id="34" name="Picture 33" descr="A person smiling for the picture&#10;&#10;Description automatically generated with low confidence">
              <a:extLst>
                <a:ext uri="{FF2B5EF4-FFF2-40B4-BE49-F238E27FC236}">
                  <a16:creationId xmlns:a16="http://schemas.microsoft.com/office/drawing/2014/main" id="{91D9E626-6443-1946-BA44-32856A07BB0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t="-651"/>
            <a:stretch/>
          </p:blipFill>
          <p:spPr>
            <a:xfrm>
              <a:off x="1738636" y="2870633"/>
              <a:ext cx="1257164" cy="2055033"/>
            </a:xfrm>
            <a:prstGeom prst="rect">
              <a:avLst/>
            </a:prstGeom>
          </p:spPr>
        </p:pic>
      </p:grpSp>
      <p:pic>
        <p:nvPicPr>
          <p:cNvPr id="20" name="Picture 19" descr="You Can Be the Face of Change, CFC Star Logo">
            <a:extLst>
              <a:ext uri="{FF2B5EF4-FFF2-40B4-BE49-F238E27FC236}">
                <a16:creationId xmlns:a16="http://schemas.microsoft.com/office/drawing/2014/main" id="{344F7B1E-873E-154F-A234-593B735075B6}"/>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8" name="Group 17">
            <a:extLst>
              <a:ext uri="{FF2B5EF4-FFF2-40B4-BE49-F238E27FC236}">
                <a16:creationId xmlns:a16="http://schemas.microsoft.com/office/drawing/2014/main" id="{4A8036A1-9BB9-9A39-8C32-C981CF46950B}"/>
              </a:ext>
              <a:ext uri="{C183D7F6-B498-43B3-948B-1728B52AA6E4}">
                <adec:decorative xmlns:adec="http://schemas.microsoft.com/office/drawing/2017/decorative" xmlns="" val="1"/>
              </a:ext>
            </a:extLst>
          </p:cNvPr>
          <p:cNvGrpSpPr/>
          <p:nvPr userDrawn="1"/>
        </p:nvGrpSpPr>
        <p:grpSpPr>
          <a:xfrm>
            <a:off x="257451" y="6205491"/>
            <a:ext cx="1985186" cy="425478"/>
            <a:chOff x="758014" y="6205491"/>
            <a:chExt cx="1985186" cy="425478"/>
          </a:xfrm>
        </p:grpSpPr>
        <p:pic>
          <p:nvPicPr>
            <p:cNvPr id="19" name="Picture 18">
              <a:extLst>
                <a:ext uri="{FF2B5EF4-FFF2-40B4-BE49-F238E27FC236}">
                  <a16:creationId xmlns:a16="http://schemas.microsoft.com/office/drawing/2014/main" id="{795E9D75-BA5B-6A16-B17C-335ED9E8981D}"/>
                </a:ext>
                <a:ext uri="{C183D7F6-B498-43B3-948B-1728B52AA6E4}">
                  <adec:decorative xmlns:adec="http://schemas.microsoft.com/office/drawing/2017/decorative" xmlns="" val="1"/>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22" name="Picture 21">
              <a:extLst>
                <a:ext uri="{FF2B5EF4-FFF2-40B4-BE49-F238E27FC236}">
                  <a16:creationId xmlns:a16="http://schemas.microsoft.com/office/drawing/2014/main" id="{5AE01D6D-2CC4-C27E-A442-472A514AB61F}"/>
                </a:ext>
                <a:ext uri="{C183D7F6-B498-43B3-948B-1728B52AA6E4}">
                  <adec:decorative xmlns:adec="http://schemas.microsoft.com/office/drawing/2017/decorative" xmlns="" val="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2216913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939106"/>
            <a:ext cx="6858000" cy="782277"/>
          </a:xfrm>
        </p:spPr>
        <p:txBody>
          <a:bodyPr anchor="b">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1143000" y="3968365"/>
            <a:ext cx="6858000" cy="1198562"/>
          </a:xfrm>
        </p:spPr>
        <p:txBody>
          <a:bodyPr>
            <a:normAutofit/>
          </a:bodyPr>
          <a:lstStyle>
            <a:lvl1pPr marL="0" indent="0" algn="ctr">
              <a:buNone/>
              <a:defRPr sz="20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descr="grid of 8 photos showing profile images of federal employees happy and smiling">
            <a:extLst>
              <a:ext uri="{FF2B5EF4-FFF2-40B4-BE49-F238E27FC236}">
                <a16:creationId xmlns:a16="http://schemas.microsoft.com/office/drawing/2014/main" id="{6B92A8B3-D5A8-4AE7-88FD-F37E840FF6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3200"/>
          </a:xfrm>
          <a:prstGeom prst="rect">
            <a:avLst/>
          </a:prstGeom>
        </p:spPr>
      </p:pic>
    </p:spTree>
    <p:extLst>
      <p:ext uri="{BB962C8B-B14F-4D97-AF65-F5344CB8AC3E}">
        <p14:creationId xmlns:p14="http://schemas.microsoft.com/office/powerpoint/2010/main" val="1335970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9259"/>
            <a:ext cx="8305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7"/>
          <p:cNvSpPr>
            <a:spLocks noGrp="1"/>
          </p:cNvSpPr>
          <p:nvPr>
            <p:ph type="title" hasCustomPrompt="1"/>
          </p:nvPr>
        </p:nvSpPr>
        <p:spPr>
          <a:xfrm>
            <a:off x="533400" y="478832"/>
            <a:ext cx="8305800" cy="690638"/>
          </a:xfrm>
          <a:prstGeom prst="rect">
            <a:avLst/>
          </a:prstGeom>
          <a:noFill/>
        </p:spPr>
        <p:txBody>
          <a:bodyPr wrap="square" rtlCol="0">
            <a:spAutoFit/>
          </a:bodyPr>
          <a:lstStyle>
            <a:lvl1pPr>
              <a:defRPr lang="uk-UA" sz="3600" b="0" i="0">
                <a:latin typeface="+mn-lt"/>
                <a:ea typeface="Open Sans" charset="0"/>
                <a:cs typeface="Open Sans" charset="0"/>
              </a:defRPr>
            </a:lvl1pPr>
          </a:lstStyle>
          <a:p>
            <a:pPr marL="0" lvl="0"/>
            <a:r>
              <a:rPr lang="en-US"/>
              <a:t>click to edit master title style</a:t>
            </a:r>
            <a:endParaRPr lang="uk-UA"/>
          </a:p>
        </p:txBody>
      </p:sp>
      <p:sp>
        <p:nvSpPr>
          <p:cNvPr id="9" name="Slide Number Placeholder 8"/>
          <p:cNvSpPr>
            <a:spLocks noGrp="1"/>
          </p:cNvSpPr>
          <p:nvPr>
            <p:ph type="sldNum" sz="quarter" idx="4"/>
          </p:nvPr>
        </p:nvSpPr>
        <p:spPr>
          <a:xfrm>
            <a:off x="8001000" y="6107132"/>
            <a:ext cx="866775" cy="461665"/>
          </a:xfrm>
          <a:prstGeom prst="rect">
            <a:avLst/>
          </a:prstGeom>
          <a:noFill/>
        </p:spPr>
        <p:txBody>
          <a:bodyPr wrap="square" rtlCol="0">
            <a:spAutoFit/>
          </a:bodyPr>
          <a:lstStyle>
            <a:lvl1pPr>
              <a:defRPr lang="uk-UA" sz="1200" b="1" baseline="0" smtClean="0">
                <a:solidFill>
                  <a:schemeClr val="tx1"/>
                </a:solidFill>
                <a:latin typeface="+mn-lt"/>
                <a:ea typeface="Open Sans" charset="0"/>
                <a:cs typeface="Open Sans" charset="0"/>
              </a:defRPr>
            </a:lvl1pPr>
          </a:lstStyle>
          <a:p>
            <a:r>
              <a:rPr lang="en-US" dirty="0"/>
              <a:t>Page </a:t>
            </a:r>
            <a:fld id="{8F5D1152-BEFA-6F49-8229-66E43A7DCB0B}" type="slidenum">
              <a:rPr lang="en-US" smtClean="0"/>
              <a:pPr/>
              <a:t>‹#›</a:t>
            </a:fld>
            <a:endParaRPr lang="en-US" dirty="0"/>
          </a:p>
        </p:txBody>
      </p:sp>
      <p:cxnSp>
        <p:nvCxnSpPr>
          <p:cNvPr id="8" name="Straight Connector 7">
            <a:extLst>
              <a:ext uri="{FF2B5EF4-FFF2-40B4-BE49-F238E27FC236}">
                <a16:creationId xmlns:a16="http://schemas.microsoft.com/office/drawing/2014/main" id="{8411048A-92A3-4360-9BAE-211E44C257F8}"/>
              </a:ext>
            </a:extLst>
          </p:cNvPr>
          <p:cNvCxnSpPr/>
          <p:nvPr userDrawn="1"/>
        </p:nvCxnSpPr>
        <p:spPr>
          <a:xfrm>
            <a:off x="533400" y="381000"/>
            <a:ext cx="0" cy="91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378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Content Slide Doubl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9259"/>
            <a:ext cx="393192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7"/>
          <p:cNvSpPr>
            <a:spLocks noGrp="1"/>
          </p:cNvSpPr>
          <p:nvPr>
            <p:ph type="title" hasCustomPrompt="1"/>
          </p:nvPr>
        </p:nvSpPr>
        <p:spPr>
          <a:xfrm>
            <a:off x="533400" y="501081"/>
            <a:ext cx="8305800" cy="646139"/>
          </a:xfrm>
          <a:prstGeom prst="rect">
            <a:avLst/>
          </a:prstGeom>
          <a:noFill/>
        </p:spPr>
        <p:txBody>
          <a:bodyPr wrap="square" rtlCol="0">
            <a:spAutoFit/>
          </a:bodyPr>
          <a:lstStyle>
            <a:lvl1pPr>
              <a:defRPr lang="uk-UA" sz="3600" b="0" i="0">
                <a:latin typeface="+mn-lt"/>
                <a:ea typeface="Open Sans" charset="0"/>
                <a:cs typeface="Open Sans" charset="0"/>
              </a:defRPr>
            </a:lvl1pPr>
          </a:lstStyle>
          <a:p>
            <a:pPr marL="0" lvl="0"/>
            <a:r>
              <a:rPr lang="en-US"/>
              <a:t>Click to edit master title style</a:t>
            </a:r>
            <a:endParaRPr lang="uk-UA"/>
          </a:p>
        </p:txBody>
      </p:sp>
      <p:sp>
        <p:nvSpPr>
          <p:cNvPr id="7" name="Content Placeholder 2"/>
          <p:cNvSpPr>
            <a:spLocks noGrp="1"/>
          </p:cNvSpPr>
          <p:nvPr>
            <p:ph idx="10"/>
          </p:nvPr>
        </p:nvSpPr>
        <p:spPr>
          <a:xfrm>
            <a:off x="4876800" y="1479259"/>
            <a:ext cx="393192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8">
            <a:extLst>
              <a:ext uri="{FF2B5EF4-FFF2-40B4-BE49-F238E27FC236}">
                <a16:creationId xmlns:a16="http://schemas.microsoft.com/office/drawing/2014/main" id="{7DFD7FF3-A880-F946-92E6-5B05FBF1FFFC}"/>
              </a:ext>
            </a:extLst>
          </p:cNvPr>
          <p:cNvSpPr>
            <a:spLocks noGrp="1"/>
          </p:cNvSpPr>
          <p:nvPr>
            <p:ph type="sldNum" sz="quarter" idx="4"/>
          </p:nvPr>
        </p:nvSpPr>
        <p:spPr>
          <a:xfrm>
            <a:off x="8077200" y="6502547"/>
            <a:ext cx="866775" cy="246221"/>
          </a:xfrm>
          <a:prstGeom prst="rect">
            <a:avLst/>
          </a:prstGeom>
          <a:noFill/>
        </p:spPr>
        <p:txBody>
          <a:bodyPr wrap="square" rtlCol="0">
            <a:spAutoFit/>
          </a:bodyPr>
          <a:lstStyle>
            <a:lvl1pPr algn="r">
              <a:defRPr lang="uk-UA" sz="1000" b="0" baseline="0" smtClean="0">
                <a:solidFill>
                  <a:srgbClr val="138BA3"/>
                </a:solidFill>
                <a:latin typeface="+mn-lt"/>
                <a:ea typeface="Open Sans" charset="0"/>
                <a:cs typeface="Open Sans" charset="0"/>
              </a:defRPr>
            </a:lvl1pPr>
          </a:lstStyle>
          <a:p>
            <a:r>
              <a:rPr lang="en-US" dirty="0"/>
              <a:t>Page </a:t>
            </a:r>
            <a:fld id="{8F5D1152-BEFA-6F49-8229-66E43A7DCB0B}" type="slidenum">
              <a:rPr lang="en-US" smtClean="0"/>
              <a:pPr/>
              <a:t>‹#›</a:t>
            </a:fld>
            <a:endParaRPr lang="en-US" dirty="0"/>
          </a:p>
        </p:txBody>
      </p:sp>
    </p:spTree>
    <p:extLst>
      <p:ext uri="{BB962C8B-B14F-4D97-AF65-F5344CB8AC3E}">
        <p14:creationId xmlns:p14="http://schemas.microsoft.com/office/powerpoint/2010/main" val="4063130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Photo Section Divider 1">
    <p:spTree>
      <p:nvGrpSpPr>
        <p:cNvPr id="1" name=""/>
        <p:cNvGrpSpPr/>
        <p:nvPr/>
      </p:nvGrpSpPr>
      <p:grpSpPr>
        <a:xfrm>
          <a:off x="0" y="0"/>
          <a:ext cx="0" cy="0"/>
          <a:chOff x="0" y="0"/>
          <a:chExt cx="0" cy="0"/>
        </a:xfrm>
      </p:grpSpPr>
      <p:sp>
        <p:nvSpPr>
          <p:cNvPr id="14" name="Title 1"/>
          <p:cNvSpPr>
            <a:spLocks noGrp="1"/>
          </p:cNvSpPr>
          <p:nvPr>
            <p:ph type="ctrTitle"/>
          </p:nvPr>
        </p:nvSpPr>
        <p:spPr>
          <a:xfrm>
            <a:off x="228600" y="304800"/>
            <a:ext cx="5029200" cy="1219200"/>
          </a:xfrm>
        </p:spPr>
        <p:txBody>
          <a:bodyPr anchor="b">
            <a:normAutofit/>
          </a:bodyPr>
          <a:lstStyle>
            <a:lvl1pPr algn="ctr">
              <a:defRPr sz="3600" b="1">
                <a:solidFill>
                  <a:schemeClr val="bg1"/>
                </a:solidFill>
              </a:defRPr>
            </a:lvl1pPr>
          </a:lstStyle>
          <a:p>
            <a:r>
              <a:rPr lang="en-US"/>
              <a:t>Click to edit Master title style</a:t>
            </a:r>
          </a:p>
        </p:txBody>
      </p:sp>
      <p:sp>
        <p:nvSpPr>
          <p:cNvPr id="16" name="Subtitle 2"/>
          <p:cNvSpPr>
            <a:spLocks noGrp="1"/>
          </p:cNvSpPr>
          <p:nvPr>
            <p:ph type="subTitle" idx="1"/>
          </p:nvPr>
        </p:nvSpPr>
        <p:spPr>
          <a:xfrm>
            <a:off x="228600" y="1697038"/>
            <a:ext cx="5029200" cy="1198562"/>
          </a:xfrm>
        </p:spPr>
        <p:txBody>
          <a:bodyPr>
            <a:normAutofit/>
          </a:bodyPr>
          <a:lstStyle>
            <a:lvl1pPr marL="0" indent="0" algn="ctr">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4868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hoto 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B8603-9F62-4B6D-9826-44237E794ACA}"/>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9237" y="228713"/>
            <a:ext cx="2503239" cy="1399032"/>
          </a:xfrm>
          <a:prstGeom prst="rect">
            <a:avLst/>
          </a:prstGeom>
        </p:spPr>
      </p:pic>
    </p:spTree>
    <p:extLst>
      <p:ext uri="{BB962C8B-B14F-4D97-AF65-F5344CB8AC3E}">
        <p14:creationId xmlns:p14="http://schemas.microsoft.com/office/powerpoint/2010/main" val="3963006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EA8CEB9D-12BE-C347-8C98-D1E7BCE6E88F}"/>
              </a:ext>
            </a:extLst>
          </p:cNvPr>
          <p:cNvSpPr>
            <a:spLocks noGrp="1"/>
          </p:cNvSpPr>
          <p:nvPr>
            <p:ph type="ctrTitle" hasCustomPrompt="1"/>
          </p:nvPr>
        </p:nvSpPr>
        <p:spPr>
          <a:xfrm>
            <a:off x="1143000" y="2771439"/>
            <a:ext cx="6858000" cy="782277"/>
          </a:xfrm>
        </p:spPr>
        <p:txBody>
          <a:bodyPr anchor="b">
            <a:noAutofit/>
          </a:bodyPr>
          <a:lstStyle>
            <a:lvl1pPr algn="ctr">
              <a:defRPr sz="3600" b="0">
                <a:latin typeface="Calibri" panose="020F0502020204030204" pitchFamily="34" charset="0"/>
                <a:cs typeface="Calibri" panose="020F0502020204030204" pitchFamily="34" charset="0"/>
              </a:defRPr>
            </a:lvl1pPr>
          </a:lstStyle>
          <a:p>
            <a:r>
              <a:rPr lang="en-US"/>
              <a:t>CLICK TO EDIT TITLE</a:t>
            </a:r>
          </a:p>
        </p:txBody>
      </p:sp>
      <p:sp>
        <p:nvSpPr>
          <p:cNvPr id="36" name="Subtitle 2">
            <a:extLst>
              <a:ext uri="{FF2B5EF4-FFF2-40B4-BE49-F238E27FC236}">
                <a16:creationId xmlns:a16="http://schemas.microsoft.com/office/drawing/2014/main" id="{7D64E1FC-F9CA-B249-958F-98124F4AFEB6}"/>
              </a:ext>
            </a:extLst>
          </p:cNvPr>
          <p:cNvSpPr>
            <a:spLocks noGrp="1"/>
          </p:cNvSpPr>
          <p:nvPr>
            <p:ph type="subTitle" idx="1" hasCustomPrompt="1"/>
          </p:nvPr>
        </p:nvSpPr>
        <p:spPr>
          <a:xfrm>
            <a:off x="1143000" y="3678238"/>
            <a:ext cx="6858000" cy="1198562"/>
          </a:xfrm>
        </p:spPr>
        <p:txBody>
          <a:bodyPr>
            <a:normAutofit/>
          </a:bodyPr>
          <a:lstStyle>
            <a:lvl1pPr marL="0" indent="0" algn="ctr">
              <a:buNone/>
              <a:defRPr sz="2400" b="0">
                <a:solidFill>
                  <a:schemeClr val="accent3">
                    <a:lumMod val="50000"/>
                  </a:schemeClr>
                </a:solidFill>
                <a:latin typeface="Calibri" panose="020F0502020204030204" pitchFamily="34" charset="0"/>
                <a:cs typeface="Calibri" panose="020F0502020204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9" name="Picture 8" descr="You Can Be the Face of Change, CFC Star Logo">
            <a:extLst>
              <a:ext uri="{FF2B5EF4-FFF2-40B4-BE49-F238E27FC236}">
                <a16:creationId xmlns:a16="http://schemas.microsoft.com/office/drawing/2014/main" id="{DBF4B585-98B2-D74E-A83C-B4C7F380EF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0" name="Group 9">
            <a:extLst>
              <a:ext uri="{FF2B5EF4-FFF2-40B4-BE49-F238E27FC236}">
                <a16:creationId xmlns:a16="http://schemas.microsoft.com/office/drawing/2014/main" id="{B9FD11D9-C620-6248-A6BE-BFD906CAB87E}"/>
              </a:ext>
              <a:ext uri="{C183D7F6-B498-43B3-948B-1728B52AA6E4}">
                <adec:decorative xmlns:adec="http://schemas.microsoft.com/office/drawing/2017/decorative" xmlns="" val="1"/>
              </a:ext>
            </a:extLst>
          </p:cNvPr>
          <p:cNvGrpSpPr/>
          <p:nvPr/>
        </p:nvGrpSpPr>
        <p:grpSpPr>
          <a:xfrm>
            <a:off x="301388" y="6178419"/>
            <a:ext cx="2438400" cy="452550"/>
            <a:chOff x="304800" y="6178419"/>
            <a:chExt cx="2438400" cy="452550"/>
          </a:xfrm>
        </p:grpSpPr>
        <p:pic>
          <p:nvPicPr>
            <p:cNvPr id="11" name="Picture 10">
              <a:extLst>
                <a:ext uri="{FF2B5EF4-FFF2-40B4-BE49-F238E27FC236}">
                  <a16:creationId xmlns:a16="http://schemas.microsoft.com/office/drawing/2014/main" id="{15C96DCB-1CD2-5C46-B338-39B4A801525B}"/>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6178419"/>
              <a:ext cx="1143000" cy="452550"/>
            </a:xfrm>
            <a:prstGeom prst="rect">
              <a:avLst/>
            </a:prstGeom>
          </p:spPr>
        </p:pic>
        <p:pic>
          <p:nvPicPr>
            <p:cNvPr id="12" name="Picture 11">
              <a:extLst>
                <a:ext uri="{FF2B5EF4-FFF2-40B4-BE49-F238E27FC236}">
                  <a16:creationId xmlns:a16="http://schemas.microsoft.com/office/drawing/2014/main" id="{C6138885-F231-6A4F-A1A4-C99AA586B389}"/>
                </a:ex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2727932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ouble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9259"/>
            <a:ext cx="3931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7"/>
          <p:cNvSpPr>
            <a:spLocks noGrp="1"/>
          </p:cNvSpPr>
          <p:nvPr>
            <p:ph type="title" hasCustomPrompt="1"/>
          </p:nvPr>
        </p:nvSpPr>
        <p:spPr>
          <a:xfrm>
            <a:off x="533400" y="478832"/>
            <a:ext cx="8305800" cy="690638"/>
          </a:xfrm>
          <a:prstGeom prst="rect">
            <a:avLst/>
          </a:prstGeom>
          <a:noFill/>
        </p:spPr>
        <p:txBody>
          <a:bodyPr wrap="square" rtlCol="0">
            <a:spAutoFit/>
          </a:bodyPr>
          <a:lstStyle>
            <a:lvl1pPr>
              <a:defRPr lang="uk-UA" sz="3600" b="0" i="0">
                <a:latin typeface="+mn-lt"/>
                <a:ea typeface="Open Sans" charset="0"/>
                <a:cs typeface="Open Sans" charset="0"/>
              </a:defRPr>
            </a:lvl1pPr>
          </a:lstStyle>
          <a:p>
            <a:pPr marL="0" lvl="0"/>
            <a:r>
              <a:rPr lang="en-US"/>
              <a:t>click to edit master title style</a:t>
            </a:r>
            <a:endParaRPr lang="uk-UA"/>
          </a:p>
        </p:txBody>
      </p:sp>
      <p:sp>
        <p:nvSpPr>
          <p:cNvPr id="7" name="Content Placeholder 2"/>
          <p:cNvSpPr>
            <a:spLocks noGrp="1"/>
          </p:cNvSpPr>
          <p:nvPr>
            <p:ph idx="10"/>
          </p:nvPr>
        </p:nvSpPr>
        <p:spPr>
          <a:xfrm>
            <a:off x="4876800" y="1479259"/>
            <a:ext cx="3931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p:cNvSpPr>
            <a:spLocks noGrp="1"/>
          </p:cNvSpPr>
          <p:nvPr>
            <p:ph type="sldNum" sz="quarter" idx="4"/>
          </p:nvPr>
        </p:nvSpPr>
        <p:spPr>
          <a:xfrm>
            <a:off x="8001000" y="6107132"/>
            <a:ext cx="866775" cy="461665"/>
          </a:xfrm>
          <a:prstGeom prst="rect">
            <a:avLst/>
          </a:prstGeom>
          <a:noFill/>
        </p:spPr>
        <p:txBody>
          <a:bodyPr wrap="square" rtlCol="0">
            <a:spAutoFit/>
          </a:bodyPr>
          <a:lstStyle>
            <a:lvl1pPr>
              <a:defRPr lang="uk-UA" sz="1200" b="1" baseline="0" smtClean="0">
                <a:solidFill>
                  <a:schemeClr val="tx1"/>
                </a:solidFill>
                <a:latin typeface="+mn-lt"/>
                <a:ea typeface="Open Sans" charset="0"/>
                <a:cs typeface="Open Sans" charset="0"/>
              </a:defRPr>
            </a:lvl1pPr>
          </a:lstStyle>
          <a:p>
            <a:r>
              <a:rPr lang="en-US" dirty="0"/>
              <a:t>page</a:t>
            </a:r>
          </a:p>
          <a:p>
            <a:fld id="{8F5D1152-BEFA-6F49-8229-66E43A7DCB0B}" type="slidenum">
              <a:rPr lang="en-US" smtClean="0"/>
              <a:pPr/>
              <a:t>‹#›</a:t>
            </a:fld>
            <a:endParaRPr lang="en-US" dirty="0"/>
          </a:p>
        </p:txBody>
      </p:sp>
    </p:spTree>
    <p:extLst>
      <p:ext uri="{BB962C8B-B14F-4D97-AF65-F5344CB8AC3E}">
        <p14:creationId xmlns:p14="http://schemas.microsoft.com/office/powerpoint/2010/main" val="2154781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bg1"/>
        </a:solid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65690BC7-A14C-3443-877C-D649F761E4B7}"/>
              </a:ext>
            </a:extLst>
          </p:cNvPr>
          <p:cNvSpPr>
            <a:spLocks noGrp="1"/>
          </p:cNvSpPr>
          <p:nvPr>
            <p:ph type="ctrTitle" hasCustomPrompt="1"/>
          </p:nvPr>
        </p:nvSpPr>
        <p:spPr>
          <a:xfrm>
            <a:off x="1143000" y="2771439"/>
            <a:ext cx="6858000" cy="782277"/>
          </a:xfrm>
        </p:spPr>
        <p:txBody>
          <a:bodyPr anchor="b">
            <a:noAutofit/>
          </a:bodyPr>
          <a:lstStyle>
            <a:lvl1pPr algn="ctr">
              <a:defRPr sz="3600" b="0">
                <a:solidFill>
                  <a:srgbClr val="003479"/>
                </a:solidFill>
                <a:latin typeface="Calibri" panose="020F0502020204030204" pitchFamily="34" charset="0"/>
                <a:cs typeface="Calibri" panose="020F0502020204030204" pitchFamily="34" charset="0"/>
              </a:defRPr>
            </a:lvl1pPr>
          </a:lstStyle>
          <a:p>
            <a:r>
              <a:rPr lang="en-US"/>
              <a:t>CLICK TO EDIT TITLE</a:t>
            </a:r>
          </a:p>
        </p:txBody>
      </p:sp>
      <p:sp>
        <p:nvSpPr>
          <p:cNvPr id="31" name="Subtitle 2">
            <a:extLst>
              <a:ext uri="{FF2B5EF4-FFF2-40B4-BE49-F238E27FC236}">
                <a16:creationId xmlns:a16="http://schemas.microsoft.com/office/drawing/2014/main" id="{2304E2A3-0421-5E4D-8364-DB96FD09F218}"/>
              </a:ext>
            </a:extLst>
          </p:cNvPr>
          <p:cNvSpPr>
            <a:spLocks noGrp="1"/>
          </p:cNvSpPr>
          <p:nvPr>
            <p:ph type="subTitle" idx="1" hasCustomPrompt="1"/>
          </p:nvPr>
        </p:nvSpPr>
        <p:spPr>
          <a:xfrm>
            <a:off x="1143000" y="3678238"/>
            <a:ext cx="6858000" cy="1198562"/>
          </a:xfrm>
        </p:spPr>
        <p:txBody>
          <a:bodyPr>
            <a:normAutofit/>
          </a:bodyPr>
          <a:lstStyle>
            <a:lvl1pPr marL="0" indent="0" algn="ctr">
              <a:buNone/>
              <a:defRPr sz="2400" b="0">
                <a:solidFill>
                  <a:schemeClr val="accent3">
                    <a:lumMod val="50000"/>
                  </a:schemeClr>
                </a:solidFill>
                <a:latin typeface="Calibri" panose="020F0502020204030204" pitchFamily="34" charset="0"/>
                <a:cs typeface="Calibri" panose="020F0502020204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19" name="Picture 18" descr="You Can Be the Face of Change, CFC Star Logo">
            <a:extLst>
              <a:ext uri="{FF2B5EF4-FFF2-40B4-BE49-F238E27FC236}">
                <a16:creationId xmlns:a16="http://schemas.microsoft.com/office/drawing/2014/main" id="{193CE6F5-F089-944C-9A1C-5BC8404B95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24" name="Group 23" descr="horizontal row of six images showing a diverse group of smiling federal employees">
            <a:extLst>
              <a:ext uri="{FF2B5EF4-FFF2-40B4-BE49-F238E27FC236}">
                <a16:creationId xmlns:a16="http://schemas.microsoft.com/office/drawing/2014/main" id="{AEFFB2DF-3246-3D4D-97AF-6FC9205E2648}"/>
              </a:ext>
            </a:extLst>
          </p:cNvPr>
          <p:cNvGrpSpPr/>
          <p:nvPr/>
        </p:nvGrpSpPr>
        <p:grpSpPr>
          <a:xfrm>
            <a:off x="2897355" y="545120"/>
            <a:ext cx="5941845" cy="886143"/>
            <a:chOff x="3047990" y="256561"/>
            <a:chExt cx="7798130" cy="1162982"/>
          </a:xfrm>
        </p:grpSpPr>
        <p:grpSp>
          <p:nvGrpSpPr>
            <p:cNvPr id="25" name="Group 24">
              <a:extLst>
                <a:ext uri="{FF2B5EF4-FFF2-40B4-BE49-F238E27FC236}">
                  <a16:creationId xmlns:a16="http://schemas.microsoft.com/office/drawing/2014/main" id="{9C86CA31-4D4F-5547-9490-6F9B489C952A}"/>
                </a:ext>
              </a:extLst>
            </p:cNvPr>
            <p:cNvGrpSpPr/>
            <p:nvPr userDrawn="1"/>
          </p:nvGrpSpPr>
          <p:grpSpPr>
            <a:xfrm>
              <a:off x="4049998" y="256562"/>
              <a:ext cx="6796122" cy="1162981"/>
              <a:chOff x="3076446" y="227031"/>
              <a:chExt cx="8923016" cy="1564249"/>
            </a:xfrm>
          </p:grpSpPr>
          <p:pic>
            <p:nvPicPr>
              <p:cNvPr id="28" name="Picture 27" descr="A person holding a child&#10;&#10;Description automatically generated with low confidence">
                <a:extLst>
                  <a:ext uri="{FF2B5EF4-FFF2-40B4-BE49-F238E27FC236}">
                    <a16:creationId xmlns:a16="http://schemas.microsoft.com/office/drawing/2014/main" id="{85B14261-ED20-224B-9BC0-1B345C1204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6446" y="227032"/>
                <a:ext cx="2141218" cy="1562956"/>
              </a:xfrm>
              <a:prstGeom prst="rect">
                <a:avLst/>
              </a:prstGeom>
            </p:spPr>
          </p:pic>
          <p:pic>
            <p:nvPicPr>
              <p:cNvPr id="30" name="Picture 29" descr="A person in military uniform&#10;&#10;Description automatically generated with low confidence">
                <a:extLst>
                  <a:ext uri="{FF2B5EF4-FFF2-40B4-BE49-F238E27FC236}">
                    <a16:creationId xmlns:a16="http://schemas.microsoft.com/office/drawing/2014/main" id="{36560E88-87EB-A54B-92B4-5E9D02FE5D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10387255" y="227031"/>
                <a:ext cx="1612207" cy="1564249"/>
              </a:xfrm>
              <a:prstGeom prst="rect">
                <a:avLst/>
              </a:prstGeom>
            </p:spPr>
          </p:pic>
          <p:pic>
            <p:nvPicPr>
              <p:cNvPr id="32" name="Picture 31" descr="A person wearing a military uniform&#10;&#10;Description automatically generated with medium confidence">
                <a:extLst>
                  <a:ext uri="{FF2B5EF4-FFF2-40B4-BE49-F238E27FC236}">
                    <a16:creationId xmlns:a16="http://schemas.microsoft.com/office/drawing/2014/main" id="{E12A72ED-93A2-9543-ABFA-7413C11E36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7665" y="228324"/>
                <a:ext cx="2141218" cy="1562955"/>
              </a:xfrm>
              <a:prstGeom prst="rect">
                <a:avLst/>
              </a:prstGeom>
            </p:spPr>
          </p:pic>
          <p:pic>
            <p:nvPicPr>
              <p:cNvPr id="33" name="Picture 32" descr="A person standing in front of a forest&#10;&#10;Description automatically generated with low confidence">
                <a:extLst>
                  <a:ext uri="{FF2B5EF4-FFF2-40B4-BE49-F238E27FC236}">
                    <a16:creationId xmlns:a16="http://schemas.microsoft.com/office/drawing/2014/main" id="{5A9259AC-4BD8-E34E-8F96-553BF1F150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95207" y="227031"/>
                <a:ext cx="1527154" cy="1564249"/>
              </a:xfrm>
              <a:prstGeom prst="rect">
                <a:avLst/>
              </a:prstGeom>
            </p:spPr>
          </p:pic>
          <p:pic>
            <p:nvPicPr>
              <p:cNvPr id="34" name="Picture 33">
                <a:extLst>
                  <a:ext uri="{FF2B5EF4-FFF2-40B4-BE49-F238E27FC236}">
                    <a16:creationId xmlns:a16="http://schemas.microsoft.com/office/drawing/2014/main" id="{20D983A5-0712-7746-8E12-B4F72A75C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68243" y="227031"/>
                <a:ext cx="1619012" cy="1564249"/>
              </a:xfrm>
              <a:prstGeom prst="rect">
                <a:avLst/>
              </a:prstGeom>
            </p:spPr>
          </p:pic>
        </p:grpSp>
        <p:pic>
          <p:nvPicPr>
            <p:cNvPr id="26" name="Picture 25">
              <a:extLst>
                <a:ext uri="{FF2B5EF4-FFF2-40B4-BE49-F238E27FC236}">
                  <a16:creationId xmlns:a16="http://schemas.microsoft.com/office/drawing/2014/main" id="{E8E5A234-1D7F-C74D-9C5C-A0FE3F2E3C3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47990" y="256561"/>
              <a:ext cx="1029298" cy="1162981"/>
            </a:xfrm>
            <a:prstGeom prst="rect">
              <a:avLst/>
            </a:prstGeom>
          </p:spPr>
        </p:pic>
      </p:grpSp>
      <p:grpSp>
        <p:nvGrpSpPr>
          <p:cNvPr id="16" name="Group 15">
            <a:extLst>
              <a:ext uri="{FF2B5EF4-FFF2-40B4-BE49-F238E27FC236}">
                <a16:creationId xmlns:a16="http://schemas.microsoft.com/office/drawing/2014/main" id="{DED19492-2923-6641-A03E-BD5488AEA078}"/>
              </a:ext>
              <a:ext uri="{C183D7F6-B498-43B3-948B-1728B52AA6E4}">
                <adec:decorative xmlns:adec="http://schemas.microsoft.com/office/drawing/2017/decorative" xmlns="" val="1"/>
              </a:ext>
            </a:extLst>
          </p:cNvPr>
          <p:cNvGrpSpPr/>
          <p:nvPr userDrawn="1"/>
        </p:nvGrpSpPr>
        <p:grpSpPr>
          <a:xfrm>
            <a:off x="257451" y="6205491"/>
            <a:ext cx="1985186" cy="425478"/>
            <a:chOff x="758014" y="6205491"/>
            <a:chExt cx="1985186" cy="425478"/>
          </a:xfrm>
        </p:grpSpPr>
        <p:pic>
          <p:nvPicPr>
            <p:cNvPr id="17" name="Picture 16">
              <a:extLst>
                <a:ext uri="{FF2B5EF4-FFF2-40B4-BE49-F238E27FC236}">
                  <a16:creationId xmlns:a16="http://schemas.microsoft.com/office/drawing/2014/main" id="{05594014-E5C4-8A4B-8875-A0B76174F72E}"/>
                </a:ext>
                <a:ext uri="{C183D7F6-B498-43B3-948B-1728B52AA6E4}">
                  <adec:decorative xmlns:adec="http://schemas.microsoft.com/office/drawing/2017/decorative" xmlns="" val="1"/>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18" name="Picture 17">
              <a:extLst>
                <a:ext uri="{FF2B5EF4-FFF2-40B4-BE49-F238E27FC236}">
                  <a16:creationId xmlns:a16="http://schemas.microsoft.com/office/drawing/2014/main" id="{5D3434D0-665A-694F-9BBF-BDBD726F56E2}"/>
                </a:ext>
                <a:ext uri="{C183D7F6-B498-43B3-948B-1728B52AA6E4}">
                  <adec:decorative xmlns:adec="http://schemas.microsoft.com/office/drawing/2017/decorative" xmlns="" val="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58323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285751" y="2743201"/>
            <a:ext cx="8534399"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14"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dirty="0"/>
              <a:t> </a:t>
            </a:r>
            <a:fld id="{EC8279D4-E393-4507-ADCD-AB40A01B7779}" type="slidenum">
              <a:rPr lang="en-US" smtClean="0"/>
              <a:pPr/>
              <a:t>‹#›</a:t>
            </a:fld>
            <a:endParaRPr lang="en-US" dirty="0"/>
          </a:p>
        </p:txBody>
      </p:sp>
      <p:pic>
        <p:nvPicPr>
          <p:cNvPr id="17" name="Picture 16" descr="You Can Be the Face of Change, CFC Star Logo">
            <a:extLst>
              <a:ext uri="{FF2B5EF4-FFF2-40B4-BE49-F238E27FC236}">
                <a16:creationId xmlns:a16="http://schemas.microsoft.com/office/drawing/2014/main" id="{4332C3B4-4F16-8648-895C-A7F387A46FD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2" name="Group 11">
            <a:extLst>
              <a:ext uri="{FF2B5EF4-FFF2-40B4-BE49-F238E27FC236}">
                <a16:creationId xmlns:a16="http://schemas.microsoft.com/office/drawing/2014/main" id="{037BF904-663B-7A3B-8A38-A2849944FC7C}"/>
              </a:ext>
              <a:ext uri="{C183D7F6-B498-43B3-948B-1728B52AA6E4}">
                <adec:decorative xmlns:adec="http://schemas.microsoft.com/office/drawing/2017/decorative" xmlns="" val="1"/>
              </a:ext>
            </a:extLst>
          </p:cNvPr>
          <p:cNvGrpSpPr/>
          <p:nvPr userDrawn="1"/>
        </p:nvGrpSpPr>
        <p:grpSpPr>
          <a:xfrm>
            <a:off x="257451" y="6205491"/>
            <a:ext cx="1985186" cy="425478"/>
            <a:chOff x="758014" y="6205491"/>
            <a:chExt cx="1985186" cy="425478"/>
          </a:xfrm>
        </p:grpSpPr>
        <p:pic>
          <p:nvPicPr>
            <p:cNvPr id="15" name="Picture 14">
              <a:extLst>
                <a:ext uri="{FF2B5EF4-FFF2-40B4-BE49-F238E27FC236}">
                  <a16:creationId xmlns:a16="http://schemas.microsoft.com/office/drawing/2014/main" id="{B01763CF-C0CF-D4B3-586C-CCBDCEB27FB5}"/>
                </a:ext>
                <a:ext uri="{C183D7F6-B498-43B3-948B-1728B52AA6E4}">
                  <adec:decorative xmlns:adec="http://schemas.microsoft.com/office/drawing/2017/decorative" xmlns=""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18" name="Picture 17">
              <a:extLst>
                <a:ext uri="{FF2B5EF4-FFF2-40B4-BE49-F238E27FC236}">
                  <a16:creationId xmlns:a16="http://schemas.microsoft.com/office/drawing/2014/main" id="{EDA12082-9300-DA78-624D-3A68F1062454}"/>
                </a:ex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227521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2">
    <p:bg>
      <p:bgPr>
        <a:solidFill>
          <a:schemeClr val="bg1"/>
        </a:solidFill>
        <a:effectLst/>
      </p:bgPr>
    </p:bg>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285751" y="2743201"/>
            <a:ext cx="8534399"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4"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21"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dirty="0"/>
              <a:t> </a:t>
            </a:r>
            <a:fld id="{EC8279D4-E393-4507-ADCD-AB40A01B7779}" type="slidenum">
              <a:rPr lang="en-US" smtClean="0"/>
              <a:pPr/>
              <a:t>‹#›</a:t>
            </a:fld>
            <a:endParaRPr lang="en-US" dirty="0"/>
          </a:p>
        </p:txBody>
      </p:sp>
      <p:pic>
        <p:nvPicPr>
          <p:cNvPr id="25" name="Picture 24" descr="You Can Be the Face of Change, CFC Star Logo">
            <a:extLst>
              <a:ext uri="{FF2B5EF4-FFF2-40B4-BE49-F238E27FC236}">
                <a16:creationId xmlns:a16="http://schemas.microsoft.com/office/drawing/2014/main" id="{5DCD9ACF-692E-924F-B81A-A4B96B6CCD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29" name="Group 28" descr="horizontal row of six images showing a diverse group of smiling federal employees">
            <a:extLst>
              <a:ext uri="{FF2B5EF4-FFF2-40B4-BE49-F238E27FC236}">
                <a16:creationId xmlns:a16="http://schemas.microsoft.com/office/drawing/2014/main" id="{F9815175-13D1-7F49-B8C6-EFAF22CA51D7}"/>
              </a:ext>
            </a:extLst>
          </p:cNvPr>
          <p:cNvGrpSpPr/>
          <p:nvPr/>
        </p:nvGrpSpPr>
        <p:grpSpPr>
          <a:xfrm>
            <a:off x="2897355" y="545120"/>
            <a:ext cx="5941845" cy="886143"/>
            <a:chOff x="3047990" y="256561"/>
            <a:chExt cx="7798130" cy="1162982"/>
          </a:xfrm>
        </p:grpSpPr>
        <p:grpSp>
          <p:nvGrpSpPr>
            <p:cNvPr id="31" name="Group 30">
              <a:extLst>
                <a:ext uri="{FF2B5EF4-FFF2-40B4-BE49-F238E27FC236}">
                  <a16:creationId xmlns:a16="http://schemas.microsoft.com/office/drawing/2014/main" id="{96255047-0A4D-7F44-8323-C9A8C20AB144}"/>
                </a:ext>
              </a:extLst>
            </p:cNvPr>
            <p:cNvGrpSpPr/>
            <p:nvPr userDrawn="1"/>
          </p:nvGrpSpPr>
          <p:grpSpPr>
            <a:xfrm>
              <a:off x="4049998" y="256562"/>
              <a:ext cx="6796122" cy="1162981"/>
              <a:chOff x="3076446" y="227031"/>
              <a:chExt cx="8923016" cy="1564249"/>
            </a:xfrm>
          </p:grpSpPr>
          <p:pic>
            <p:nvPicPr>
              <p:cNvPr id="36" name="Picture 35" descr="A person holding a child&#10;&#10;Description automatically generated with low confidence">
                <a:extLst>
                  <a:ext uri="{FF2B5EF4-FFF2-40B4-BE49-F238E27FC236}">
                    <a16:creationId xmlns:a16="http://schemas.microsoft.com/office/drawing/2014/main" id="{21CC5832-13F3-194B-960A-50407C01AF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6446" y="227032"/>
                <a:ext cx="2141218" cy="1562956"/>
              </a:xfrm>
              <a:prstGeom prst="rect">
                <a:avLst/>
              </a:prstGeom>
            </p:spPr>
          </p:pic>
          <p:pic>
            <p:nvPicPr>
              <p:cNvPr id="37" name="Picture 36" descr="A person in military uniform&#10;&#10;Description automatically generated with low confidence">
                <a:extLst>
                  <a:ext uri="{FF2B5EF4-FFF2-40B4-BE49-F238E27FC236}">
                    <a16:creationId xmlns:a16="http://schemas.microsoft.com/office/drawing/2014/main" id="{5E6A831B-B4A3-1F41-A353-4E6A848C60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10387255" y="227031"/>
                <a:ext cx="1612207" cy="1564249"/>
              </a:xfrm>
              <a:prstGeom prst="rect">
                <a:avLst/>
              </a:prstGeom>
            </p:spPr>
          </p:pic>
          <p:pic>
            <p:nvPicPr>
              <p:cNvPr id="38" name="Picture 37" descr="A person wearing a military uniform&#10;&#10;Description automatically generated with medium confidence">
                <a:extLst>
                  <a:ext uri="{FF2B5EF4-FFF2-40B4-BE49-F238E27FC236}">
                    <a16:creationId xmlns:a16="http://schemas.microsoft.com/office/drawing/2014/main" id="{30741D3B-AA4B-3646-9B6E-3552E340C2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7665" y="228324"/>
                <a:ext cx="2141218" cy="1562955"/>
              </a:xfrm>
              <a:prstGeom prst="rect">
                <a:avLst/>
              </a:prstGeom>
            </p:spPr>
          </p:pic>
          <p:pic>
            <p:nvPicPr>
              <p:cNvPr id="39" name="Picture 38" descr="A person standing in front of a forest&#10;&#10;Description automatically generated with low confidence">
                <a:extLst>
                  <a:ext uri="{FF2B5EF4-FFF2-40B4-BE49-F238E27FC236}">
                    <a16:creationId xmlns:a16="http://schemas.microsoft.com/office/drawing/2014/main" id="{B02F2F3C-8F14-A743-BD9E-5DADBB827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95207" y="227031"/>
                <a:ext cx="1527154" cy="1564249"/>
              </a:xfrm>
              <a:prstGeom prst="rect">
                <a:avLst/>
              </a:prstGeom>
            </p:spPr>
          </p:pic>
          <p:pic>
            <p:nvPicPr>
              <p:cNvPr id="41" name="Picture 40">
                <a:extLst>
                  <a:ext uri="{FF2B5EF4-FFF2-40B4-BE49-F238E27FC236}">
                    <a16:creationId xmlns:a16="http://schemas.microsoft.com/office/drawing/2014/main" id="{8DA404BF-B08F-4D48-8520-58A1F908CD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68243" y="227031"/>
                <a:ext cx="1619012" cy="1564249"/>
              </a:xfrm>
              <a:prstGeom prst="rect">
                <a:avLst/>
              </a:prstGeom>
            </p:spPr>
          </p:pic>
        </p:grpSp>
        <p:pic>
          <p:nvPicPr>
            <p:cNvPr id="35" name="Picture 34">
              <a:extLst>
                <a:ext uri="{FF2B5EF4-FFF2-40B4-BE49-F238E27FC236}">
                  <a16:creationId xmlns:a16="http://schemas.microsoft.com/office/drawing/2014/main" id="{9D17BD52-A6D7-0744-BE44-F795FBF7AD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47990" y="256561"/>
              <a:ext cx="1029298" cy="1162981"/>
            </a:xfrm>
            <a:prstGeom prst="rect">
              <a:avLst/>
            </a:prstGeom>
          </p:spPr>
        </p:pic>
      </p:grpSp>
      <p:grpSp>
        <p:nvGrpSpPr>
          <p:cNvPr id="20" name="Group 19">
            <a:extLst>
              <a:ext uri="{FF2B5EF4-FFF2-40B4-BE49-F238E27FC236}">
                <a16:creationId xmlns:a16="http://schemas.microsoft.com/office/drawing/2014/main" id="{5DFEE2E5-AECC-AEDE-DC98-A5C6C231F5BF}"/>
              </a:ext>
              <a:ext uri="{C183D7F6-B498-43B3-948B-1728B52AA6E4}">
                <adec:decorative xmlns:adec="http://schemas.microsoft.com/office/drawing/2017/decorative" xmlns="" val="1"/>
              </a:ext>
            </a:extLst>
          </p:cNvPr>
          <p:cNvGrpSpPr/>
          <p:nvPr userDrawn="1"/>
        </p:nvGrpSpPr>
        <p:grpSpPr>
          <a:xfrm>
            <a:off x="257451" y="6205491"/>
            <a:ext cx="1985186" cy="425478"/>
            <a:chOff x="758014" y="6205491"/>
            <a:chExt cx="1985186" cy="425478"/>
          </a:xfrm>
        </p:grpSpPr>
        <p:pic>
          <p:nvPicPr>
            <p:cNvPr id="22" name="Picture 21">
              <a:extLst>
                <a:ext uri="{FF2B5EF4-FFF2-40B4-BE49-F238E27FC236}">
                  <a16:creationId xmlns:a16="http://schemas.microsoft.com/office/drawing/2014/main" id="{EC14BF03-38FA-2F7F-7E70-503D3DDE1348}"/>
                </a:ext>
                <a:ext uri="{C183D7F6-B498-43B3-948B-1728B52AA6E4}">
                  <adec:decorative xmlns:adec="http://schemas.microsoft.com/office/drawing/2017/decorative" xmlns="" val="1"/>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23" name="Picture 22">
              <a:extLst>
                <a:ext uri="{FF2B5EF4-FFF2-40B4-BE49-F238E27FC236}">
                  <a16:creationId xmlns:a16="http://schemas.microsoft.com/office/drawing/2014/main" id="{FC61BB54-ED50-53B6-84BF-18BF5B96243E}"/>
                </a:ext>
                <a:ext uri="{C183D7F6-B498-43B3-948B-1728B52AA6E4}">
                  <adec:decorative xmlns:adec="http://schemas.microsoft.com/office/drawing/2017/decorative" xmlns="" val="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114573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1" y="2743201"/>
            <a:ext cx="3931920"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4629151" y="2743201"/>
            <a:ext cx="3931920"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15"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dirty="0"/>
              <a:t> </a:t>
            </a:r>
            <a:fld id="{EC8279D4-E393-4507-ADCD-AB40A01B7779}" type="slidenum">
              <a:rPr lang="en-US" smtClean="0"/>
              <a:pPr/>
              <a:t>‹#›</a:t>
            </a:fld>
            <a:endParaRPr lang="en-US" dirty="0"/>
          </a:p>
        </p:txBody>
      </p:sp>
      <p:pic>
        <p:nvPicPr>
          <p:cNvPr id="16" name="Picture 15" descr="You Can Be the Face of Change, CFC Star Logo">
            <a:extLst>
              <a:ext uri="{FF2B5EF4-FFF2-40B4-BE49-F238E27FC236}">
                <a16:creationId xmlns:a16="http://schemas.microsoft.com/office/drawing/2014/main" id="{CE6C5A56-D8A6-F449-8965-CB489BE74C7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3" name="Group 12">
            <a:extLst>
              <a:ext uri="{FF2B5EF4-FFF2-40B4-BE49-F238E27FC236}">
                <a16:creationId xmlns:a16="http://schemas.microsoft.com/office/drawing/2014/main" id="{CE72DBCC-F150-AE83-9420-864C89EB7BDC}"/>
              </a:ext>
              <a:ext uri="{C183D7F6-B498-43B3-948B-1728B52AA6E4}">
                <adec:decorative xmlns:adec="http://schemas.microsoft.com/office/drawing/2017/decorative" xmlns="" val="1"/>
              </a:ext>
            </a:extLst>
          </p:cNvPr>
          <p:cNvGrpSpPr/>
          <p:nvPr userDrawn="1"/>
        </p:nvGrpSpPr>
        <p:grpSpPr>
          <a:xfrm>
            <a:off x="257451" y="6205491"/>
            <a:ext cx="1985186" cy="425478"/>
            <a:chOff x="758014" y="6205491"/>
            <a:chExt cx="1985186" cy="425478"/>
          </a:xfrm>
        </p:grpSpPr>
        <p:pic>
          <p:nvPicPr>
            <p:cNvPr id="14" name="Picture 13">
              <a:extLst>
                <a:ext uri="{FF2B5EF4-FFF2-40B4-BE49-F238E27FC236}">
                  <a16:creationId xmlns:a16="http://schemas.microsoft.com/office/drawing/2014/main" id="{5CF76834-7359-37DA-4C89-F3D15F0D76B2}"/>
                </a:ext>
                <a:ext uri="{C183D7F6-B498-43B3-948B-1728B52AA6E4}">
                  <adec:decorative xmlns:adec="http://schemas.microsoft.com/office/drawing/2017/decorative" xmlns=""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17" name="Picture 16">
              <a:extLst>
                <a:ext uri="{FF2B5EF4-FFF2-40B4-BE49-F238E27FC236}">
                  <a16:creationId xmlns:a16="http://schemas.microsoft.com/office/drawing/2014/main" id="{4ACD4259-E5A7-B1FF-85DE-13A46F9C99C1}"/>
                </a:ex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30646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1">
    <p:spTree>
      <p:nvGrpSpPr>
        <p:cNvPr id="1" name=""/>
        <p:cNvGrpSpPr/>
        <p:nvPr/>
      </p:nvGrpSpPr>
      <p:grpSpPr>
        <a:xfrm>
          <a:off x="0" y="0"/>
          <a:ext cx="0" cy="0"/>
          <a:chOff x="0" y="0"/>
          <a:chExt cx="0" cy="0"/>
        </a:xfrm>
      </p:grpSpPr>
      <p:pic>
        <p:nvPicPr>
          <p:cNvPr id="35" name="Picture 34" descr="woman smiling wearing a dark blue blazer jacket">
            <a:extLst>
              <a:ext uri="{FF2B5EF4-FFF2-40B4-BE49-F238E27FC236}">
                <a16:creationId xmlns:a16="http://schemas.microsoft.com/office/drawing/2014/main" id="{833E1FD5-7F0F-4A43-B1A2-0730257341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950" y="1089109"/>
            <a:ext cx="3280847" cy="4977959"/>
          </a:xfrm>
          <a:prstGeom prst="rect">
            <a:avLst/>
          </a:prstGeom>
        </p:spPr>
      </p:pic>
      <p:grpSp>
        <p:nvGrpSpPr>
          <p:cNvPr id="23" name="Group 22">
            <a:extLst>
              <a:ext uri="{FF2B5EF4-FFF2-40B4-BE49-F238E27FC236}">
                <a16:creationId xmlns:a16="http://schemas.microsoft.com/office/drawing/2014/main" id="{F0C39B5E-CE4F-4E4F-941C-8935491CA99A}"/>
              </a:ext>
            </a:extLst>
          </p:cNvPr>
          <p:cNvGrpSpPr/>
          <p:nvPr/>
        </p:nvGrpSpPr>
        <p:grpSpPr>
          <a:xfrm>
            <a:off x="-1" y="-76200"/>
            <a:ext cx="9216283" cy="7024688"/>
            <a:chOff x="-1" y="-122018"/>
            <a:chExt cx="12288377" cy="7024688"/>
          </a:xfrm>
        </p:grpSpPr>
        <p:sp>
          <p:nvSpPr>
            <p:cNvPr id="24" name="Rectangle 23">
              <a:extLst>
                <a:ext uri="{FF2B5EF4-FFF2-40B4-BE49-F238E27FC236}">
                  <a16:creationId xmlns:a16="http://schemas.microsoft.com/office/drawing/2014/main" id="{8A882304-A84F-C749-B83A-0293B772188B}"/>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25" name="Group 24">
              <a:extLst>
                <a:ext uri="{FF2B5EF4-FFF2-40B4-BE49-F238E27FC236}">
                  <a16:creationId xmlns:a16="http://schemas.microsoft.com/office/drawing/2014/main" id="{D07B92D7-6030-8A4E-9196-8E621D138EF7}"/>
                </a:ext>
              </a:extLst>
            </p:cNvPr>
            <p:cNvGrpSpPr/>
            <p:nvPr userDrawn="1"/>
          </p:nvGrpSpPr>
          <p:grpSpPr>
            <a:xfrm>
              <a:off x="-1" y="-31530"/>
              <a:ext cx="4664132" cy="6921061"/>
              <a:chOff x="-1" y="-31530"/>
              <a:chExt cx="4664132" cy="6921061"/>
            </a:xfrm>
          </p:grpSpPr>
          <p:sp>
            <p:nvSpPr>
              <p:cNvPr id="26" name="Rectangle 25">
                <a:extLst>
                  <a:ext uri="{FF2B5EF4-FFF2-40B4-BE49-F238E27FC236}">
                    <a16:creationId xmlns:a16="http://schemas.microsoft.com/office/drawing/2014/main" id="{B0B20E2D-1959-D14C-89D6-F4D0E8343EED}"/>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7" name="Rectangle 26">
                <a:extLst>
                  <a:ext uri="{FF2B5EF4-FFF2-40B4-BE49-F238E27FC236}">
                    <a16:creationId xmlns:a16="http://schemas.microsoft.com/office/drawing/2014/main" id="{C54EA678-38D6-7C4E-AC87-159A719BCE67}"/>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8" name="Rectangle 27">
                <a:extLst>
                  <a:ext uri="{FF2B5EF4-FFF2-40B4-BE49-F238E27FC236}">
                    <a16:creationId xmlns:a16="http://schemas.microsoft.com/office/drawing/2014/main" id="{DAEA14F6-2577-BE40-A153-6B7322AEB894}"/>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9" name="Rectangle 28">
                <a:extLst>
                  <a:ext uri="{FF2B5EF4-FFF2-40B4-BE49-F238E27FC236}">
                    <a16:creationId xmlns:a16="http://schemas.microsoft.com/office/drawing/2014/main" id="{54CB8CAB-DDE2-824E-8118-BFECA0F5400B}"/>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sp>
        <p:nvSpPr>
          <p:cNvPr id="14"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16"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1" name="Picture 30" descr="You Can Be the Face of Change, CFC Star Logo">
            <a:extLst>
              <a:ext uri="{FF2B5EF4-FFF2-40B4-BE49-F238E27FC236}">
                <a16:creationId xmlns:a16="http://schemas.microsoft.com/office/drawing/2014/main" id="{6F506A68-A627-A54C-A284-86000E29C66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7" name="Group 16">
            <a:extLst>
              <a:ext uri="{FF2B5EF4-FFF2-40B4-BE49-F238E27FC236}">
                <a16:creationId xmlns:a16="http://schemas.microsoft.com/office/drawing/2014/main" id="{44270BFA-00F4-15CD-00B5-EA83DEDEEF55}"/>
              </a:ext>
              <a:ext uri="{C183D7F6-B498-43B3-948B-1728B52AA6E4}">
                <adec:decorative xmlns:adec="http://schemas.microsoft.com/office/drawing/2017/decorative" xmlns="" val="1"/>
              </a:ext>
            </a:extLst>
          </p:cNvPr>
          <p:cNvGrpSpPr/>
          <p:nvPr userDrawn="1"/>
        </p:nvGrpSpPr>
        <p:grpSpPr>
          <a:xfrm>
            <a:off x="748889" y="6217455"/>
            <a:ext cx="1985186" cy="425478"/>
            <a:chOff x="758014" y="6205491"/>
            <a:chExt cx="1985186" cy="425478"/>
          </a:xfrm>
        </p:grpSpPr>
        <p:pic>
          <p:nvPicPr>
            <p:cNvPr id="18" name="Picture 17">
              <a:extLst>
                <a:ext uri="{FF2B5EF4-FFF2-40B4-BE49-F238E27FC236}">
                  <a16:creationId xmlns:a16="http://schemas.microsoft.com/office/drawing/2014/main" id="{9ADBB7A9-B613-BFF9-7A6A-D296EE75BF29}"/>
                </a:ext>
                <a:ext uri="{C183D7F6-B498-43B3-948B-1728B52AA6E4}">
                  <adec:decorative xmlns:adec="http://schemas.microsoft.com/office/drawing/2017/decorative" xmlns=""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19" name="Picture 18">
              <a:extLst>
                <a:ext uri="{FF2B5EF4-FFF2-40B4-BE49-F238E27FC236}">
                  <a16:creationId xmlns:a16="http://schemas.microsoft.com/office/drawing/2014/main" id="{28984114-DE2C-C055-E201-BC05ADCDC3AC}"/>
                </a:ex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77339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 2">
    <p:spTree>
      <p:nvGrpSpPr>
        <p:cNvPr id="1" name=""/>
        <p:cNvGrpSpPr/>
        <p:nvPr/>
      </p:nvGrpSpPr>
      <p:grpSpPr>
        <a:xfrm>
          <a:off x="0" y="0"/>
          <a:ext cx="0" cy="0"/>
          <a:chOff x="0" y="0"/>
          <a:chExt cx="0" cy="0"/>
        </a:xfrm>
      </p:grpSpPr>
      <p:pic>
        <p:nvPicPr>
          <p:cNvPr id="39" name="Picture 38" descr="woman wearing military camouflage uniform">
            <a:extLst>
              <a:ext uri="{FF2B5EF4-FFF2-40B4-BE49-F238E27FC236}">
                <a16:creationId xmlns:a16="http://schemas.microsoft.com/office/drawing/2014/main" id="{1F02F2F3-909B-FF4B-B31C-516BBD39DC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434" y="679541"/>
            <a:ext cx="3353530" cy="5498878"/>
          </a:xfrm>
          <a:prstGeom prst="rect">
            <a:avLst/>
          </a:prstGeom>
        </p:spPr>
      </p:pic>
      <p:grpSp>
        <p:nvGrpSpPr>
          <p:cNvPr id="22" name="Group 21">
            <a:extLst>
              <a:ext uri="{FF2B5EF4-FFF2-40B4-BE49-F238E27FC236}">
                <a16:creationId xmlns:a16="http://schemas.microsoft.com/office/drawing/2014/main" id="{15BC6D24-1480-8F4D-97EF-A4AB8E97C954}"/>
              </a:ext>
            </a:extLst>
          </p:cNvPr>
          <p:cNvGrpSpPr/>
          <p:nvPr/>
        </p:nvGrpSpPr>
        <p:grpSpPr>
          <a:xfrm>
            <a:off x="0" y="-76200"/>
            <a:ext cx="9216282" cy="7024688"/>
            <a:chOff x="0" y="-122018"/>
            <a:chExt cx="12288376" cy="7024688"/>
          </a:xfrm>
        </p:grpSpPr>
        <p:sp>
          <p:nvSpPr>
            <p:cNvPr id="23" name="Rectangle 22">
              <a:extLst>
                <a:ext uri="{FF2B5EF4-FFF2-40B4-BE49-F238E27FC236}">
                  <a16:creationId xmlns:a16="http://schemas.microsoft.com/office/drawing/2014/main" id="{A5F55FA8-4619-C440-B4FA-BDB242C6DFFF}"/>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27" name="Group 26">
              <a:extLst>
                <a:ext uri="{FF2B5EF4-FFF2-40B4-BE49-F238E27FC236}">
                  <a16:creationId xmlns:a16="http://schemas.microsoft.com/office/drawing/2014/main" id="{FB165574-0E59-0E40-91DA-11C84D2121B6}"/>
                </a:ext>
              </a:extLst>
            </p:cNvPr>
            <p:cNvGrpSpPr/>
            <p:nvPr userDrawn="1"/>
          </p:nvGrpSpPr>
          <p:grpSpPr>
            <a:xfrm>
              <a:off x="0" y="-31530"/>
              <a:ext cx="4664131" cy="6921062"/>
              <a:chOff x="0" y="-31530"/>
              <a:chExt cx="4664131" cy="6921062"/>
            </a:xfrm>
          </p:grpSpPr>
          <p:sp>
            <p:nvSpPr>
              <p:cNvPr id="28" name="Rectangle 27">
                <a:extLst>
                  <a:ext uri="{FF2B5EF4-FFF2-40B4-BE49-F238E27FC236}">
                    <a16:creationId xmlns:a16="http://schemas.microsoft.com/office/drawing/2014/main" id="{06B7146B-8621-CA49-BDDF-B3A124265ADC}"/>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9" name="Rectangle 28">
                <a:extLst>
                  <a:ext uri="{FF2B5EF4-FFF2-40B4-BE49-F238E27FC236}">
                    <a16:creationId xmlns:a16="http://schemas.microsoft.com/office/drawing/2014/main" id="{E4AF9515-80A0-7C47-A9B3-E925616442E7}"/>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0" name="Rectangle 29">
                <a:extLst>
                  <a:ext uri="{FF2B5EF4-FFF2-40B4-BE49-F238E27FC236}">
                    <a16:creationId xmlns:a16="http://schemas.microsoft.com/office/drawing/2014/main" id="{AC3A9232-8630-B241-A8FC-CD7D13AA2988}"/>
                  </a:ext>
                </a:extLst>
              </p:cNvPr>
              <p:cNvSpPr/>
              <p:nvPr userDrawn="1"/>
            </p:nvSpPr>
            <p:spPr>
              <a:xfrm>
                <a:off x="0" y="6038192"/>
                <a:ext cx="4664128" cy="85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1" name="Rectangle 30">
                <a:extLst>
                  <a:ext uri="{FF2B5EF4-FFF2-40B4-BE49-F238E27FC236}">
                    <a16:creationId xmlns:a16="http://schemas.microsoft.com/office/drawing/2014/main" id="{B9D0B11D-20F8-1649-9267-1EE5519CF9D6}"/>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sp>
        <p:nvSpPr>
          <p:cNvPr id="32"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33"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5" name="Picture 34" descr="You Can Be the Face of Change, CFC Star Logo">
            <a:extLst>
              <a:ext uri="{FF2B5EF4-FFF2-40B4-BE49-F238E27FC236}">
                <a16:creationId xmlns:a16="http://schemas.microsoft.com/office/drawing/2014/main" id="{D38EA89B-1036-BA4B-8A26-6E970D620C3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9" name="Group 18">
            <a:extLst>
              <a:ext uri="{FF2B5EF4-FFF2-40B4-BE49-F238E27FC236}">
                <a16:creationId xmlns:a16="http://schemas.microsoft.com/office/drawing/2014/main" id="{467E6021-93F3-FE8B-B2CC-CC80B9293BCD}"/>
              </a:ext>
              <a:ext uri="{C183D7F6-B498-43B3-948B-1728B52AA6E4}">
                <adec:decorative xmlns:adec="http://schemas.microsoft.com/office/drawing/2017/decorative" xmlns="" val="1"/>
              </a:ext>
            </a:extLst>
          </p:cNvPr>
          <p:cNvGrpSpPr/>
          <p:nvPr userDrawn="1"/>
        </p:nvGrpSpPr>
        <p:grpSpPr>
          <a:xfrm>
            <a:off x="748889" y="6217455"/>
            <a:ext cx="1985186" cy="425478"/>
            <a:chOff x="758014" y="6205491"/>
            <a:chExt cx="1985186" cy="425478"/>
          </a:xfrm>
        </p:grpSpPr>
        <p:pic>
          <p:nvPicPr>
            <p:cNvPr id="20" name="Picture 19">
              <a:extLst>
                <a:ext uri="{FF2B5EF4-FFF2-40B4-BE49-F238E27FC236}">
                  <a16:creationId xmlns:a16="http://schemas.microsoft.com/office/drawing/2014/main" id="{8055741C-6551-9E28-6B6D-F53D3C5EC6C7}"/>
                </a:ext>
                <a:ext uri="{C183D7F6-B498-43B3-948B-1728B52AA6E4}">
                  <adec:decorative xmlns:adec="http://schemas.microsoft.com/office/drawing/2017/decorative" xmlns=""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21" name="Picture 20">
              <a:extLst>
                <a:ext uri="{FF2B5EF4-FFF2-40B4-BE49-F238E27FC236}">
                  <a16:creationId xmlns:a16="http://schemas.microsoft.com/office/drawing/2014/main" id="{ECC91DB6-67B5-F4FB-5D1A-D94CDB39B92C}"/>
                </a:ex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95864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Slide 3">
    <p:spTree>
      <p:nvGrpSpPr>
        <p:cNvPr id="1" name=""/>
        <p:cNvGrpSpPr/>
        <p:nvPr/>
      </p:nvGrpSpPr>
      <p:grpSpPr>
        <a:xfrm>
          <a:off x="0" y="0"/>
          <a:ext cx="0" cy="0"/>
          <a:chOff x="0" y="0"/>
          <a:chExt cx="0" cy="0"/>
        </a:xfrm>
      </p:grpSpPr>
      <p:pic>
        <p:nvPicPr>
          <p:cNvPr id="36" name="Picture 35" descr="man nealing down, smiling wearing a bright red colored shirt and blue jeans">
            <a:extLst>
              <a:ext uri="{FF2B5EF4-FFF2-40B4-BE49-F238E27FC236}">
                <a16:creationId xmlns:a16="http://schemas.microsoft.com/office/drawing/2014/main" id="{5258EE5B-908C-734C-9C2E-16AC7F593B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950" y="640033"/>
            <a:ext cx="3219915" cy="5703624"/>
          </a:xfrm>
          <a:prstGeom prst="rect">
            <a:avLst/>
          </a:prstGeom>
        </p:spPr>
      </p:pic>
      <p:grpSp>
        <p:nvGrpSpPr>
          <p:cNvPr id="24" name="Group 23">
            <a:extLst>
              <a:ext uri="{FF2B5EF4-FFF2-40B4-BE49-F238E27FC236}">
                <a16:creationId xmlns:a16="http://schemas.microsoft.com/office/drawing/2014/main" id="{AA1A9CEA-30DB-7E4F-9F02-969263280ED6}"/>
              </a:ext>
            </a:extLst>
          </p:cNvPr>
          <p:cNvGrpSpPr/>
          <p:nvPr/>
        </p:nvGrpSpPr>
        <p:grpSpPr>
          <a:xfrm>
            <a:off x="-1" y="-76200"/>
            <a:ext cx="9216283" cy="7024688"/>
            <a:chOff x="-1" y="-122018"/>
            <a:chExt cx="12288377" cy="7024688"/>
          </a:xfrm>
        </p:grpSpPr>
        <p:sp>
          <p:nvSpPr>
            <p:cNvPr id="25" name="Rectangle 24">
              <a:extLst>
                <a:ext uri="{FF2B5EF4-FFF2-40B4-BE49-F238E27FC236}">
                  <a16:creationId xmlns:a16="http://schemas.microsoft.com/office/drawing/2014/main" id="{7FA4EFD3-C8B2-5A4E-9DA8-BB7159EF6611}"/>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26" name="Group 25">
              <a:extLst>
                <a:ext uri="{FF2B5EF4-FFF2-40B4-BE49-F238E27FC236}">
                  <a16:creationId xmlns:a16="http://schemas.microsoft.com/office/drawing/2014/main" id="{59DBF887-F48B-8447-94B6-C94B7CD9F4ED}"/>
                </a:ext>
              </a:extLst>
            </p:cNvPr>
            <p:cNvGrpSpPr/>
            <p:nvPr userDrawn="1"/>
          </p:nvGrpSpPr>
          <p:grpSpPr>
            <a:xfrm>
              <a:off x="-1" y="-31530"/>
              <a:ext cx="4664132" cy="6921061"/>
              <a:chOff x="-1" y="-31530"/>
              <a:chExt cx="4664132" cy="6921061"/>
            </a:xfrm>
          </p:grpSpPr>
          <p:sp>
            <p:nvSpPr>
              <p:cNvPr id="27" name="Rectangle 26">
                <a:extLst>
                  <a:ext uri="{FF2B5EF4-FFF2-40B4-BE49-F238E27FC236}">
                    <a16:creationId xmlns:a16="http://schemas.microsoft.com/office/drawing/2014/main" id="{1ABAD27C-BB52-BB4D-A8F1-3FAA395303ED}"/>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8" name="Rectangle 27">
                <a:extLst>
                  <a:ext uri="{FF2B5EF4-FFF2-40B4-BE49-F238E27FC236}">
                    <a16:creationId xmlns:a16="http://schemas.microsoft.com/office/drawing/2014/main" id="{77498445-60F1-564C-9715-39149600CDFA}"/>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29" name="Rectangle 28">
                <a:extLst>
                  <a:ext uri="{FF2B5EF4-FFF2-40B4-BE49-F238E27FC236}">
                    <a16:creationId xmlns:a16="http://schemas.microsoft.com/office/drawing/2014/main" id="{6F944410-652B-EC43-B927-C2A1E5C49DEB}"/>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30" name="Rectangle 29">
                <a:extLst>
                  <a:ext uri="{FF2B5EF4-FFF2-40B4-BE49-F238E27FC236}">
                    <a16:creationId xmlns:a16="http://schemas.microsoft.com/office/drawing/2014/main" id="{7B3B3FD9-7DC1-3F48-8B2C-3A4A0FD3B9A1}"/>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grpSp>
        <p:nvGrpSpPr>
          <p:cNvPr id="4" name="Group 3">
            <a:extLst>
              <a:ext uri="{FF2B5EF4-FFF2-40B4-BE49-F238E27FC236}">
                <a16:creationId xmlns:a16="http://schemas.microsoft.com/office/drawing/2014/main" id="{3017A002-4838-9F47-9692-7B713A296255}"/>
              </a:ext>
            </a:extLst>
          </p:cNvPr>
          <p:cNvGrpSpPr/>
          <p:nvPr/>
        </p:nvGrpSpPr>
        <p:grpSpPr>
          <a:xfrm>
            <a:off x="-1" y="-76200"/>
            <a:ext cx="9216283" cy="7024688"/>
            <a:chOff x="-1" y="-122018"/>
            <a:chExt cx="12288377" cy="7024688"/>
          </a:xfrm>
        </p:grpSpPr>
        <p:sp>
          <p:nvSpPr>
            <p:cNvPr id="2" name="Rectangle 1"/>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nvGrpSpPr>
            <p:cNvPr id="9" name="Group 8">
              <a:extLst>
                <a:ext uri="{FF2B5EF4-FFF2-40B4-BE49-F238E27FC236}">
                  <a16:creationId xmlns:a16="http://schemas.microsoft.com/office/drawing/2014/main" id="{F614FFA6-F2FE-DA43-8BB0-BA8C995636F0}"/>
                </a:ext>
              </a:extLst>
            </p:cNvPr>
            <p:cNvGrpSpPr/>
            <p:nvPr/>
          </p:nvGrpSpPr>
          <p:grpSpPr>
            <a:xfrm>
              <a:off x="-1" y="-31530"/>
              <a:ext cx="4664132" cy="6921061"/>
              <a:chOff x="-1" y="-31530"/>
              <a:chExt cx="4664132" cy="6921061"/>
            </a:xfrm>
          </p:grpSpPr>
          <p:sp>
            <p:nvSpPr>
              <p:cNvPr id="12" name="Rectangle 11">
                <a:extLst>
                  <a:ext uri="{FF2B5EF4-FFF2-40B4-BE49-F238E27FC236}">
                    <a16:creationId xmlns:a16="http://schemas.microsoft.com/office/drawing/2014/main" id="{4D94C9DA-A3D4-044F-980F-4C013F7B4D50}"/>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13" name="Rectangle 12">
                <a:extLst>
                  <a:ext uri="{FF2B5EF4-FFF2-40B4-BE49-F238E27FC236}">
                    <a16:creationId xmlns:a16="http://schemas.microsoft.com/office/drawing/2014/main" id="{869A91D6-EF9C-EF49-B840-DDA86F23C01D}"/>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15" name="Rectangle 14">
                <a:extLst>
                  <a:ext uri="{FF2B5EF4-FFF2-40B4-BE49-F238E27FC236}">
                    <a16:creationId xmlns:a16="http://schemas.microsoft.com/office/drawing/2014/main" id="{07544533-BCF8-974D-8687-B0A218148B65}"/>
                  </a:ext>
                </a:extLst>
              </p:cNvPr>
              <p:cNvSpPr/>
              <p:nvPr/>
            </p:nvSpPr>
            <p:spPr>
              <a:xfrm>
                <a:off x="-1" y="6038191"/>
                <a:ext cx="4664129" cy="85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sp>
            <p:nvSpPr>
              <p:cNvPr id="17" name="Rectangle 16">
                <a:extLst>
                  <a:ext uri="{FF2B5EF4-FFF2-40B4-BE49-F238E27FC236}">
                    <a16:creationId xmlns:a16="http://schemas.microsoft.com/office/drawing/2014/main" id="{0C5F9D3A-9032-D843-9C2D-4C4F268138DB}"/>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dirty="0"/>
              </a:p>
            </p:txBody>
          </p:sp>
        </p:grpSp>
      </p:grpSp>
      <p:sp>
        <p:nvSpPr>
          <p:cNvPr id="37"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38"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2" name="Picture 31" descr="You Can Be the Face of Change, CFC Star Logo">
            <a:extLst>
              <a:ext uri="{FF2B5EF4-FFF2-40B4-BE49-F238E27FC236}">
                <a16:creationId xmlns:a16="http://schemas.microsoft.com/office/drawing/2014/main" id="{D86020B5-6C35-054B-A1F2-EB5E330926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34" name="Group 33">
            <a:extLst>
              <a:ext uri="{FF2B5EF4-FFF2-40B4-BE49-F238E27FC236}">
                <a16:creationId xmlns:a16="http://schemas.microsoft.com/office/drawing/2014/main" id="{EC83A5E9-CE0E-A931-11D6-CCAA718BBDFE}"/>
              </a:ext>
              <a:ext uri="{C183D7F6-B498-43B3-948B-1728B52AA6E4}">
                <adec:decorative xmlns:adec="http://schemas.microsoft.com/office/drawing/2017/decorative" xmlns="" val="1"/>
              </a:ext>
            </a:extLst>
          </p:cNvPr>
          <p:cNvGrpSpPr/>
          <p:nvPr userDrawn="1"/>
        </p:nvGrpSpPr>
        <p:grpSpPr>
          <a:xfrm>
            <a:off x="748889" y="6217455"/>
            <a:ext cx="1985186" cy="425478"/>
            <a:chOff x="758014" y="6205491"/>
            <a:chExt cx="1985186" cy="425478"/>
          </a:xfrm>
        </p:grpSpPr>
        <p:pic>
          <p:nvPicPr>
            <p:cNvPr id="35" name="Picture 34">
              <a:extLst>
                <a:ext uri="{FF2B5EF4-FFF2-40B4-BE49-F238E27FC236}">
                  <a16:creationId xmlns:a16="http://schemas.microsoft.com/office/drawing/2014/main" id="{4ED136D9-4686-2766-45BC-433915ED5707}"/>
                </a:ext>
                <a:ext uri="{C183D7F6-B498-43B3-948B-1728B52AA6E4}">
                  <adec:decorative xmlns:adec="http://schemas.microsoft.com/office/drawing/2017/decorative" xmlns=""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8014" y="6205491"/>
              <a:ext cx="689786" cy="425478"/>
            </a:xfrm>
            <a:prstGeom prst="rect">
              <a:avLst/>
            </a:prstGeom>
          </p:spPr>
        </p:pic>
        <p:pic>
          <p:nvPicPr>
            <p:cNvPr id="39" name="Picture 38">
              <a:extLst>
                <a:ext uri="{FF2B5EF4-FFF2-40B4-BE49-F238E27FC236}">
                  <a16:creationId xmlns:a16="http://schemas.microsoft.com/office/drawing/2014/main" id="{86434DB9-6925-841E-3EEC-7F5592CA187F}"/>
                </a:ex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1502676" y="6324600"/>
              <a:ext cx="1240524" cy="306368"/>
            </a:xfrm>
            <a:prstGeom prst="rect">
              <a:avLst/>
            </a:prstGeom>
          </p:spPr>
        </p:pic>
      </p:grpSp>
    </p:spTree>
    <p:extLst>
      <p:ext uri="{BB962C8B-B14F-4D97-AF65-F5344CB8AC3E}">
        <p14:creationId xmlns:p14="http://schemas.microsoft.com/office/powerpoint/2010/main" val="2369402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600201"/>
            <a:ext cx="8534400" cy="13255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306860" y="3124200"/>
            <a:ext cx="8532341" cy="2286001"/>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dirty="0"/>
              <a:t> </a:t>
            </a:r>
            <a:fld id="{EC8279D4-E393-4507-ADCD-AB40A01B7779}" type="slidenum">
              <a:rPr lang="en-US" smtClean="0"/>
              <a:pPr/>
              <a:t>‹#›</a:t>
            </a:fld>
            <a:endParaRPr lang="en-US" dirty="0"/>
          </a:p>
        </p:txBody>
      </p:sp>
    </p:spTree>
    <p:extLst>
      <p:ext uri="{BB962C8B-B14F-4D97-AF65-F5344CB8AC3E}">
        <p14:creationId xmlns:p14="http://schemas.microsoft.com/office/powerpoint/2010/main" val="315150128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6" r:id="rId18"/>
    <p:sldLayoutId id="2147484078" r:id="rId19"/>
    <p:sldLayoutId id="2147484079" r:id="rId20"/>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514350" rtl="0" eaLnBrk="1" latinLnBrk="0" hangingPunct="1">
        <a:lnSpc>
          <a:spcPct val="108000"/>
        </a:lnSpc>
        <a:spcBef>
          <a:spcPct val="0"/>
        </a:spcBef>
        <a:buNone/>
        <a:defRPr sz="3300" kern="1200">
          <a:solidFill>
            <a:schemeClr val="tx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108000"/>
        </a:lnSpc>
        <a:spcBef>
          <a:spcPts val="0"/>
        </a:spcBef>
        <a:spcAft>
          <a:spcPts val="225"/>
        </a:spcAft>
        <a:buFont typeface="Arial"/>
        <a:buChar char="•"/>
        <a:defRPr sz="2100" kern="1200">
          <a:solidFill>
            <a:schemeClr val="accent3">
              <a:lumMod val="50000"/>
            </a:schemeClr>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108000"/>
        </a:lnSpc>
        <a:spcBef>
          <a:spcPts val="0"/>
        </a:spcBef>
        <a:spcAft>
          <a:spcPts val="225"/>
        </a:spcAft>
        <a:buFont typeface="Arial"/>
        <a:buChar char="•"/>
        <a:defRPr sz="1800" kern="1200">
          <a:solidFill>
            <a:schemeClr val="accent3">
              <a:lumMod val="50000"/>
            </a:schemeClr>
          </a:solidFill>
          <a:latin typeface="Calibri" panose="020F0502020204030204" pitchFamily="34" charset="0"/>
          <a:ea typeface="+mn-ea"/>
          <a:cs typeface="Calibri" panose="020F0502020204030204" pitchFamily="34" charset="0"/>
        </a:defRPr>
      </a:lvl2pPr>
      <a:lvl3pPr marL="642938" indent="-128588" algn="l" defTabSz="514350" rtl="0" eaLnBrk="1" latinLnBrk="0" hangingPunct="1">
        <a:lnSpc>
          <a:spcPct val="108000"/>
        </a:lnSpc>
        <a:spcBef>
          <a:spcPts val="0"/>
        </a:spcBef>
        <a:spcAft>
          <a:spcPts val="225"/>
        </a:spcAft>
        <a:buFont typeface="Arial"/>
        <a:buChar char="•"/>
        <a:defRPr sz="1500" kern="1200">
          <a:solidFill>
            <a:schemeClr val="accent3">
              <a:lumMod val="50000"/>
            </a:schemeClr>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108000"/>
        </a:lnSpc>
        <a:spcBef>
          <a:spcPts val="0"/>
        </a:spcBef>
        <a:spcAft>
          <a:spcPts val="225"/>
        </a:spcAft>
        <a:buFont typeface="Arial"/>
        <a:buChar char="•"/>
        <a:defRPr sz="1350" kern="1200">
          <a:solidFill>
            <a:schemeClr val="accent3">
              <a:lumMod val="50000"/>
            </a:schemeClr>
          </a:solidFill>
          <a:latin typeface="Calibri" panose="020F0502020204030204" pitchFamily="34" charset="0"/>
          <a:ea typeface="+mn-ea"/>
          <a:cs typeface="Calibri" panose="020F0502020204030204" pitchFamily="34" charset="0"/>
        </a:defRPr>
      </a:lvl4pPr>
      <a:lvl5pPr marL="1157288" indent="-128588" algn="l" defTabSz="514350" rtl="0" eaLnBrk="1" latinLnBrk="0" hangingPunct="1">
        <a:lnSpc>
          <a:spcPct val="108000"/>
        </a:lnSpc>
        <a:spcBef>
          <a:spcPts val="0"/>
        </a:spcBef>
        <a:spcAft>
          <a:spcPts val="225"/>
        </a:spcAft>
        <a:buFont typeface="Arial"/>
        <a:buChar char="•"/>
        <a:defRPr sz="1050" kern="1200">
          <a:solidFill>
            <a:schemeClr val="accent3">
              <a:lumMod val="50000"/>
            </a:schemeClr>
          </a:solidFill>
          <a:latin typeface="Calibri" panose="020F0502020204030204" pitchFamily="34" charset="0"/>
          <a:ea typeface="+mn-ea"/>
          <a:cs typeface="Calibri" panose="020F0502020204030204" pitchFamily="34"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39.sv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9.svg"/><Relationship Id="rId5" Type="http://schemas.openxmlformats.org/officeDocument/2006/relationships/image" Target="../media/image45.png"/><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56.svg"/><Relationship Id="rId5" Type="http://schemas.openxmlformats.org/officeDocument/2006/relationships/image" Target="../media/image53.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5.sv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5.png"/><Relationship Id="rId4" Type="http://schemas.openxmlformats.org/officeDocument/2006/relationships/image" Target="../media/image32.sv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82.sv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5F906-F605-44E6-991D-2910913AF1A3}"/>
              </a:ext>
            </a:extLst>
          </p:cNvPr>
          <p:cNvSpPr>
            <a:spLocks noGrp="1"/>
          </p:cNvSpPr>
          <p:nvPr>
            <p:ph type="ctrTitle"/>
          </p:nvPr>
        </p:nvSpPr>
        <p:spPr>
          <a:xfrm>
            <a:off x="291547" y="3387319"/>
            <a:ext cx="8560905" cy="646043"/>
          </a:xfrm>
        </p:spPr>
        <p:txBody>
          <a:bodyPr anchor="b">
            <a:noAutofit/>
          </a:bodyPr>
          <a:lstStyle/>
          <a:p>
            <a:r>
              <a:rPr lang="en-US" sz="4800" b="1" cap="all" dirty="0"/>
              <a:t>2022 Campaign </a:t>
            </a:r>
            <a:br>
              <a:rPr lang="en-US" sz="4800" b="1" cap="all" dirty="0"/>
            </a:br>
            <a:r>
              <a:rPr lang="en-US" sz="4800" b="1" cap="all" dirty="0"/>
              <a:t>Worker Training</a:t>
            </a:r>
          </a:p>
        </p:txBody>
      </p:sp>
      <p:sp>
        <p:nvSpPr>
          <p:cNvPr id="5" name="Subtitle 4">
            <a:extLst>
              <a:ext uri="{FF2B5EF4-FFF2-40B4-BE49-F238E27FC236}">
                <a16:creationId xmlns:a16="http://schemas.microsoft.com/office/drawing/2014/main" id="{69DC946C-80EF-43FC-85DA-A0491A00EB88}"/>
              </a:ext>
            </a:extLst>
          </p:cNvPr>
          <p:cNvSpPr>
            <a:spLocks noGrp="1"/>
          </p:cNvSpPr>
          <p:nvPr>
            <p:ph type="subTitle" idx="1"/>
          </p:nvPr>
        </p:nvSpPr>
        <p:spPr>
          <a:xfrm>
            <a:off x="1143000" y="4220108"/>
            <a:ext cx="6858000" cy="1198562"/>
          </a:xfrm>
        </p:spPr>
        <p:txBody>
          <a:bodyPr vert="horz" lIns="91440" tIns="45720" rIns="91440" bIns="45720" rtlCol="0" anchor="t">
            <a:normAutofit/>
          </a:bodyPr>
          <a:lstStyle/>
          <a:p>
            <a:r>
              <a:rPr lang="en-US" sz="2800" b="1" dirty="0">
                <a:solidFill>
                  <a:srgbClr val="58585B"/>
                </a:solidFill>
              </a:rPr>
              <a:t>National Campaign Dates:</a:t>
            </a:r>
          </a:p>
          <a:p>
            <a:r>
              <a:rPr lang="en-US" sz="2800" b="0" dirty="0">
                <a:solidFill>
                  <a:srgbClr val="58585B"/>
                </a:solidFill>
                <a:latin typeface="Calibri"/>
                <a:cs typeface="Calibri"/>
              </a:rPr>
              <a:t>September 1, 2022 – January </a:t>
            </a:r>
            <a:r>
              <a:rPr lang="en-US" sz="2800" dirty="0">
                <a:solidFill>
                  <a:srgbClr val="58585B"/>
                </a:solidFill>
                <a:latin typeface="Calibri"/>
                <a:cs typeface="Calibri"/>
              </a:rPr>
              <a:t>14</a:t>
            </a:r>
            <a:r>
              <a:rPr lang="en-US" sz="2800" b="0" dirty="0">
                <a:solidFill>
                  <a:srgbClr val="58585B"/>
                </a:solidFill>
                <a:latin typeface="Calibri"/>
                <a:cs typeface="Calibri"/>
              </a:rPr>
              <a:t>, 2023</a:t>
            </a:r>
            <a:endParaRPr lang="en-US" sz="2800" b="0" baseline="30000" dirty="0">
              <a:solidFill>
                <a:srgbClr val="58585B"/>
              </a:solidFill>
              <a:latin typeface="Calibri"/>
              <a:cs typeface="Calibri"/>
            </a:endParaRPr>
          </a:p>
        </p:txBody>
      </p:sp>
    </p:spTree>
    <p:extLst>
      <p:ext uri="{BB962C8B-B14F-4D97-AF65-F5344CB8AC3E}">
        <p14:creationId xmlns:p14="http://schemas.microsoft.com/office/powerpoint/2010/main" val="3645214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C86A3C-87BC-3BD2-6B69-36A8C9F4CFB5}"/>
              </a:ext>
            </a:extLst>
          </p:cNvPr>
          <p:cNvSpPr txBox="1">
            <a:spLocks noGrp="1"/>
          </p:cNvSpPr>
          <p:nvPr>
            <p:ph type="title" idx="4294967295"/>
          </p:nvPr>
        </p:nvSpPr>
        <p:spPr>
          <a:xfrm>
            <a:off x="3663878" y="486137"/>
            <a:ext cx="5377172" cy="30557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514350" rtl="0" eaLnBrk="1" latinLnBrk="0" hangingPunct="1">
              <a:lnSpc>
                <a:spcPct val="108000"/>
              </a:lnSpc>
              <a:spcBef>
                <a:spcPct val="0"/>
              </a:spcBef>
              <a:buNone/>
              <a:defRPr sz="3300" b="0" kern="1200">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514350" rtl="0" eaLnBrk="1" fontAlgn="auto" latinLnBrk="0" hangingPunct="1">
              <a:lnSpc>
                <a:spcPct val="108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Calibri"/>
                <a:ea typeface="+mj-ea"/>
                <a:cs typeface="Calibri"/>
              </a:rPr>
              <a:t>Campaign Manager/ Coordinators: </a:t>
            </a:r>
            <a:br>
              <a:rPr kumimoji="0" lang="en-US" sz="4800" b="1" i="0" u="none" strike="noStrike" kern="1200" cap="none" spc="0" normalizeH="0" baseline="0" noProof="0" dirty="0">
                <a:ln>
                  <a:noFill/>
                </a:ln>
                <a:solidFill>
                  <a:schemeClr val="bg1"/>
                </a:solidFill>
                <a:effectLst/>
                <a:uLnTx/>
                <a:uFillTx/>
                <a:latin typeface="Calibri"/>
                <a:ea typeface="+mj-ea"/>
                <a:cs typeface="Calibri"/>
              </a:rPr>
            </a:br>
            <a:r>
              <a:rPr kumimoji="0" lang="en-US" sz="4800" b="1" i="0" u="none" strike="noStrike" kern="1200" cap="none" spc="0" normalizeH="0" baseline="0" noProof="0" dirty="0">
                <a:ln>
                  <a:noFill/>
                </a:ln>
                <a:solidFill>
                  <a:schemeClr val="bg1"/>
                </a:solidFill>
                <a:effectLst/>
                <a:uLnTx/>
                <a:uFillTx/>
                <a:latin typeface="Calibri"/>
                <a:ea typeface="+mj-ea"/>
                <a:cs typeface="Calibri"/>
              </a:rPr>
              <a:t>Develop a Campaign Plan</a:t>
            </a:r>
          </a:p>
        </p:txBody>
      </p:sp>
      <p:sp>
        <p:nvSpPr>
          <p:cNvPr id="2" name="Content Placeholder 1">
            <a:extLst>
              <a:ext uri="{FF2B5EF4-FFF2-40B4-BE49-F238E27FC236}">
                <a16:creationId xmlns:a16="http://schemas.microsoft.com/office/drawing/2014/main" id="{1E61591A-B56B-416B-A44E-FF8B7AA68392}"/>
              </a:ext>
            </a:extLst>
          </p:cNvPr>
          <p:cNvSpPr>
            <a:spLocks noGrp="1"/>
          </p:cNvSpPr>
          <p:nvPr>
            <p:ph type="subTitle" idx="1"/>
          </p:nvPr>
        </p:nvSpPr>
        <p:spPr>
          <a:xfrm>
            <a:off x="4022693" y="3879448"/>
            <a:ext cx="5377172" cy="1198562"/>
          </a:xfrm>
        </p:spPr>
        <p:txBody>
          <a:bodyPr vert="horz" lIns="91440" tIns="45720" rIns="91440" bIns="45720" rtlCol="0" anchor="t">
            <a:noAutofit/>
          </a:bodyPr>
          <a:lstStyle/>
          <a:p>
            <a:pPr marL="342900" indent="-342900" fontAlgn="ctr">
              <a:lnSpc>
                <a:spcPct val="150000"/>
              </a:lnSpc>
              <a:buFont typeface="Wingdings" panose="05000000000000000000" pitchFamily="2" charset="2"/>
              <a:buChar char="q"/>
            </a:pPr>
            <a:r>
              <a:rPr lang="en-US" sz="2100" dirty="0">
                <a:latin typeface="+mj-lt"/>
                <a:cs typeface="Calibri"/>
              </a:rPr>
              <a:t>Recruit Keyworkers</a:t>
            </a:r>
          </a:p>
          <a:p>
            <a:pPr marL="342900" indent="-342900" fontAlgn="ctr">
              <a:lnSpc>
                <a:spcPct val="150000"/>
              </a:lnSpc>
              <a:buFont typeface="Wingdings" panose="05000000000000000000" pitchFamily="2" charset="2"/>
              <a:buChar char="q"/>
            </a:pPr>
            <a:r>
              <a:rPr lang="en-US" sz="2100" dirty="0">
                <a:latin typeface="+mj-lt"/>
                <a:cs typeface="Calibri"/>
              </a:rPr>
              <a:t>Motivate Keyworkers</a:t>
            </a:r>
          </a:p>
          <a:p>
            <a:pPr marL="342900" indent="-342900" fontAlgn="ctr">
              <a:lnSpc>
                <a:spcPct val="150000"/>
              </a:lnSpc>
              <a:buFont typeface="Wingdings" panose="05000000000000000000" pitchFamily="2" charset="2"/>
              <a:buChar char="q"/>
            </a:pPr>
            <a:r>
              <a:rPr lang="en-US" sz="2100" dirty="0">
                <a:latin typeface="+mj-lt"/>
                <a:cs typeface="Calibri"/>
              </a:rPr>
              <a:t>Engage Leadership</a:t>
            </a:r>
          </a:p>
          <a:p>
            <a:pPr marL="342900" indent="-342900" fontAlgn="ctr">
              <a:lnSpc>
                <a:spcPct val="150000"/>
              </a:lnSpc>
              <a:buFont typeface="Wingdings" panose="05000000000000000000" pitchFamily="2" charset="2"/>
              <a:buChar char="q"/>
            </a:pPr>
            <a:r>
              <a:rPr lang="en-US" sz="2100" dirty="0">
                <a:latin typeface="+mj-lt"/>
                <a:cs typeface="Calibri"/>
              </a:rPr>
              <a:t>Share Results</a:t>
            </a:r>
          </a:p>
        </p:txBody>
      </p:sp>
    </p:spTree>
    <p:extLst>
      <p:ext uri="{BB962C8B-B14F-4D97-AF65-F5344CB8AC3E}">
        <p14:creationId xmlns:p14="http://schemas.microsoft.com/office/powerpoint/2010/main" val="2953436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D437C0-5A82-4E13-97D7-2C135F2F140F}"/>
              </a:ext>
            </a:extLst>
          </p:cNvPr>
          <p:cNvSpPr>
            <a:spLocks noGrp="1"/>
          </p:cNvSpPr>
          <p:nvPr>
            <p:ph type="title"/>
          </p:nvPr>
        </p:nvSpPr>
        <p:spPr>
          <a:xfrm>
            <a:off x="533400" y="494028"/>
            <a:ext cx="8305800" cy="660245"/>
          </a:xfrm>
        </p:spPr>
        <p:txBody>
          <a:bodyPr/>
          <a:lstStyle/>
          <a:p>
            <a:r>
              <a:rPr lang="en-US" cap="all" dirty="0">
                <a:latin typeface="+mj-lt"/>
                <a:ea typeface="Open Sans" panose="020B0606030504020204" pitchFamily="34" charset="0"/>
                <a:cs typeface="Open Sans" panose="020B0606030504020204" pitchFamily="34" charset="0"/>
              </a:rPr>
              <a:t>Recruit</a:t>
            </a:r>
          </a:p>
        </p:txBody>
      </p:sp>
      <p:sp>
        <p:nvSpPr>
          <p:cNvPr id="7" name="TextBox 6">
            <a:extLst>
              <a:ext uri="{FF2B5EF4-FFF2-40B4-BE49-F238E27FC236}">
                <a16:creationId xmlns:a16="http://schemas.microsoft.com/office/drawing/2014/main" id="{41A61BAD-8E06-ACC3-F0D8-48CC63FE7710}"/>
              </a:ext>
            </a:extLst>
          </p:cNvPr>
          <p:cNvSpPr txBox="1"/>
          <p:nvPr/>
        </p:nvSpPr>
        <p:spPr>
          <a:xfrm>
            <a:off x="533400" y="1530125"/>
            <a:ext cx="4501587" cy="5586145"/>
          </a:xfrm>
          <a:prstGeom prst="rect">
            <a:avLst/>
          </a:prstGeom>
          <a:noFill/>
        </p:spPr>
        <p:txBody>
          <a:bodyPr wrap="square" lIns="91440" tIns="45720" rIns="91440" bIns="45720" anchor="t">
            <a:spAutoFit/>
          </a:bodyPr>
          <a:lstStyle/>
          <a:p>
            <a:pPr algn="l" rtl="0" fontAlgn="base">
              <a:spcAft>
                <a:spcPts val="3000"/>
              </a:spcAft>
              <a:buClr>
                <a:srgbClr val="00B050"/>
              </a:buClr>
              <a:buSzPct val="105000"/>
            </a:pPr>
            <a:r>
              <a:rPr lang="en-US" sz="2400" b="1" dirty="0">
                <a:solidFill>
                  <a:srgbClr val="58585B"/>
                </a:solidFill>
                <a:latin typeface="Calibri" panose="020F0502020204030204" pitchFamily="34" charset="0"/>
              </a:rPr>
              <a:t>Building a strong team is vital to the campaign’s success. </a:t>
            </a:r>
          </a:p>
          <a:p>
            <a:pPr marL="342900" indent="-34290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Ask leadership to assist in recruiting</a:t>
            </a:r>
            <a:r>
              <a:rPr lang="en-US" sz="2400" dirty="0">
                <a:solidFill>
                  <a:srgbClr val="58585B"/>
                </a:solidFill>
                <a:latin typeface="Calibri"/>
                <a:cs typeface="Calibri"/>
              </a:rPr>
              <a:t> Keyworkers (reference the Leadership Section of the Campaign Worker toolkit for an email template)</a:t>
            </a:r>
          </a:p>
          <a:p>
            <a:pPr marL="342900" indent="-342900">
              <a:spcAft>
                <a:spcPts val="1200"/>
              </a:spcAft>
              <a:buClr>
                <a:srgbClr val="003479"/>
              </a:buClr>
              <a:buSzPct val="105000"/>
              <a:buFont typeface="Wingdings" panose="05000000000000000000" pitchFamily="2" charset="2"/>
              <a:buChar char="ü"/>
            </a:pPr>
            <a:r>
              <a:rPr lang="en-US" sz="2400" dirty="0">
                <a:solidFill>
                  <a:srgbClr val="58585B"/>
                </a:solidFill>
                <a:latin typeface="Calibri"/>
                <a:cs typeface="Calibri"/>
              </a:rPr>
              <a:t>Don’t forget to include other support members like: IT, Ethics, Communications, and Public Affairs </a:t>
            </a:r>
            <a:endParaRPr lang="en-US" sz="2400" b="0" i="0" u="none" strike="noStrike" dirty="0">
              <a:solidFill>
                <a:srgbClr val="58585B"/>
              </a:solidFill>
              <a:effectLst/>
              <a:latin typeface="Calibri"/>
              <a:cs typeface="Calibri"/>
            </a:endParaRPr>
          </a:p>
          <a:p>
            <a:pPr algn="l" rtl="0" fontAlgn="base">
              <a:spcAft>
                <a:spcPts val="1200"/>
              </a:spcAft>
              <a:buClr>
                <a:srgbClr val="00B050"/>
              </a:buClr>
              <a:buSzPct val="105000"/>
            </a:pPr>
            <a:endParaRPr lang="en-US" sz="2400" b="0" i="0" u="none" strike="noStrike" dirty="0">
              <a:solidFill>
                <a:srgbClr val="58585B"/>
              </a:solidFill>
              <a:effectLst/>
              <a:latin typeface="Calibri" panose="020F0502020204030204" pitchFamily="34" charset="0"/>
            </a:endParaRPr>
          </a:p>
        </p:txBody>
      </p:sp>
      <p:pic>
        <p:nvPicPr>
          <p:cNvPr id="4" name="Picture 12" descr="Image of a woman in military uniform smiling and pointing">
            <a:extLst>
              <a:ext uri="{FF2B5EF4-FFF2-40B4-BE49-F238E27FC236}">
                <a16:creationId xmlns:a16="http://schemas.microsoft.com/office/drawing/2014/main" id="{C5FEB227-F9D3-3DA1-7761-84FB5EEE1E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75"/>
          <a:stretch/>
        </p:blipFill>
        <p:spPr>
          <a:xfrm>
            <a:off x="5317067" y="764955"/>
            <a:ext cx="3608540" cy="531404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74B3B09C-B456-1D96-8D7B-E470CB423651}"/>
              </a:ext>
            </a:extLst>
          </p:cNvPr>
          <p:cNvSpPr txBox="1"/>
          <p:nvPr/>
        </p:nvSpPr>
        <p:spPr>
          <a:xfrm>
            <a:off x="5320595" y="6082594"/>
            <a:ext cx="3618088" cy="584775"/>
          </a:xfrm>
          <a:prstGeom prst="rect">
            <a:avLst/>
          </a:prstGeom>
          <a:solidFill>
            <a:srgbClr val="00347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cs typeface="Calibri"/>
              </a:rPr>
              <a:t>The CFC needs you!</a:t>
            </a:r>
          </a:p>
        </p:txBody>
      </p:sp>
    </p:spTree>
    <p:extLst>
      <p:ext uri="{BB962C8B-B14F-4D97-AF65-F5344CB8AC3E}">
        <p14:creationId xmlns:p14="http://schemas.microsoft.com/office/powerpoint/2010/main" val="2737523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D437C0-5A82-4E13-97D7-2C135F2F140F}"/>
              </a:ext>
            </a:extLst>
          </p:cNvPr>
          <p:cNvSpPr>
            <a:spLocks noGrp="1"/>
          </p:cNvSpPr>
          <p:nvPr>
            <p:ph type="title"/>
          </p:nvPr>
        </p:nvSpPr>
        <p:spPr>
          <a:xfrm>
            <a:off x="533400" y="494028"/>
            <a:ext cx="8305800" cy="660245"/>
          </a:xfrm>
        </p:spPr>
        <p:txBody>
          <a:bodyPr/>
          <a:lstStyle/>
          <a:p>
            <a:r>
              <a:rPr lang="en-US" cap="all" dirty="0">
                <a:latin typeface="+mj-lt"/>
                <a:ea typeface="Open Sans" panose="020B0606030504020204" pitchFamily="34" charset="0"/>
                <a:cs typeface="Open Sans" panose="020B0606030504020204" pitchFamily="34" charset="0"/>
              </a:rPr>
              <a:t>Motivate</a:t>
            </a:r>
          </a:p>
        </p:txBody>
      </p:sp>
      <p:sp>
        <p:nvSpPr>
          <p:cNvPr id="20" name="TextBox 19">
            <a:extLst>
              <a:ext uri="{FF2B5EF4-FFF2-40B4-BE49-F238E27FC236}">
                <a16:creationId xmlns:a16="http://schemas.microsoft.com/office/drawing/2014/main" id="{0BE4EE05-DC5D-61C9-7DA5-D036A2E44248}"/>
              </a:ext>
            </a:extLst>
          </p:cNvPr>
          <p:cNvSpPr txBox="1"/>
          <p:nvPr/>
        </p:nvSpPr>
        <p:spPr>
          <a:xfrm>
            <a:off x="646289" y="1540075"/>
            <a:ext cx="7851422" cy="830997"/>
          </a:xfrm>
          <a:prstGeom prst="rect">
            <a:avLst/>
          </a:prstGeom>
          <a:noFill/>
        </p:spPr>
        <p:txBody>
          <a:bodyPr wrap="square" lIns="91440" tIns="45720" rIns="91440" bIns="45720" numCol="1" anchor="t">
            <a:spAutoFit/>
          </a:bodyPr>
          <a:lstStyle/>
          <a:p>
            <a:pPr fontAlgn="base">
              <a:spcAft>
                <a:spcPts val="3000"/>
              </a:spcAft>
              <a:buClr>
                <a:srgbClr val="00B050"/>
              </a:buClr>
              <a:buSzPct val="105000"/>
            </a:pPr>
            <a:r>
              <a:rPr lang="en-US" sz="2400" b="1" dirty="0">
                <a:solidFill>
                  <a:srgbClr val="58585B"/>
                </a:solidFill>
                <a:latin typeface="Calibri" panose="020F0502020204030204" pitchFamily="34" charset="0"/>
              </a:rPr>
              <a:t>Host regular meetings with your Keyworkers and/or campaign committee to:</a:t>
            </a:r>
            <a:endParaRPr lang="en-US" sz="2400" dirty="0">
              <a:solidFill>
                <a:schemeClr val="tx1">
                  <a:lumMod val="65000"/>
                  <a:lumOff val="35000"/>
                </a:schemeClr>
              </a:solidFill>
            </a:endParaRPr>
          </a:p>
        </p:txBody>
      </p:sp>
      <p:sp>
        <p:nvSpPr>
          <p:cNvPr id="8" name="TextBox 7">
            <a:extLst>
              <a:ext uri="{FF2B5EF4-FFF2-40B4-BE49-F238E27FC236}">
                <a16:creationId xmlns:a16="http://schemas.microsoft.com/office/drawing/2014/main" id="{27C13109-2F29-4143-64B7-313052EFC439}"/>
              </a:ext>
            </a:extLst>
          </p:cNvPr>
          <p:cNvSpPr txBox="1"/>
          <p:nvPr/>
        </p:nvSpPr>
        <p:spPr>
          <a:xfrm>
            <a:off x="646289" y="2909382"/>
            <a:ext cx="7488620" cy="2246769"/>
          </a:xfrm>
          <a:prstGeom prst="rect">
            <a:avLst/>
          </a:prstGeom>
          <a:noFill/>
        </p:spPr>
        <p:txBody>
          <a:bodyPr wrap="square" numCol="2">
            <a:spAutoFit/>
          </a:bodyPr>
          <a:lstStyle/>
          <a:p>
            <a:pPr marL="342900" lvl="1"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panose="020F0502020204030204" pitchFamily="34" charset="0"/>
              </a:rPr>
              <a:t>Train</a:t>
            </a:r>
          </a:p>
          <a:p>
            <a:pPr marL="342900" lvl="1"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panose="020F0502020204030204" pitchFamily="34" charset="0"/>
              </a:rPr>
              <a:t>Offer motivation</a:t>
            </a:r>
          </a:p>
          <a:p>
            <a:pPr marL="342900" lvl="1"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panose="020F0502020204030204" pitchFamily="34" charset="0"/>
              </a:rPr>
              <a:t>Share results</a:t>
            </a:r>
          </a:p>
          <a:p>
            <a:pPr marL="342900" lvl="1" indent="-342900" fontAlgn="base">
              <a:spcAft>
                <a:spcPts val="1200"/>
              </a:spcAft>
              <a:buClr>
                <a:srgbClr val="003479"/>
              </a:buClr>
              <a:buSzPct val="105000"/>
              <a:buFont typeface="Wingdings" panose="05000000000000000000" pitchFamily="2" charset="2"/>
              <a:buChar char="ü"/>
            </a:pPr>
            <a:endParaRPr lang="en-US" sz="2400" dirty="0">
              <a:solidFill>
                <a:srgbClr val="58585B"/>
              </a:solidFill>
              <a:latin typeface="Calibri" panose="020F0502020204030204" pitchFamily="34" charset="0"/>
            </a:endParaRPr>
          </a:p>
          <a:p>
            <a:pPr marL="342900" lvl="1"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panose="020F0502020204030204" pitchFamily="34" charset="0"/>
              </a:rPr>
              <a:t>Answer questions</a:t>
            </a:r>
          </a:p>
          <a:p>
            <a:pPr marL="342900" lvl="1"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panose="020F0502020204030204" pitchFamily="34" charset="0"/>
              </a:rPr>
              <a:t>Review procedures</a:t>
            </a:r>
          </a:p>
          <a:p>
            <a:pPr marL="342900" lvl="1"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panose="020F0502020204030204" pitchFamily="34" charset="0"/>
              </a:rPr>
              <a:t>Share best practices </a:t>
            </a:r>
          </a:p>
        </p:txBody>
      </p:sp>
      <p:pic>
        <p:nvPicPr>
          <p:cNvPr id="2" name="Picture 2" descr="Icons of CFC red, blue and grey people icons">
            <a:extLst>
              <a:ext uri="{FF2B5EF4-FFF2-40B4-BE49-F238E27FC236}">
                <a16:creationId xmlns:a16="http://schemas.microsoft.com/office/drawing/2014/main" id="{CD2BCF77-2B96-2D1E-A9B5-FD0FB6D05F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289" y="4907137"/>
            <a:ext cx="7851422" cy="1456835"/>
          </a:xfrm>
          <a:prstGeom prst="rect">
            <a:avLst/>
          </a:prstGeom>
        </p:spPr>
      </p:pic>
    </p:spTree>
    <p:extLst>
      <p:ext uri="{BB962C8B-B14F-4D97-AF65-F5344CB8AC3E}">
        <p14:creationId xmlns:p14="http://schemas.microsoft.com/office/powerpoint/2010/main" val="1056290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919AA3-DC02-4D3A-A376-8B2B2858A95B}"/>
              </a:ext>
            </a:extLst>
          </p:cNvPr>
          <p:cNvSpPr>
            <a:spLocks noGrp="1"/>
          </p:cNvSpPr>
          <p:nvPr>
            <p:ph type="title"/>
          </p:nvPr>
        </p:nvSpPr>
        <p:spPr/>
        <p:txBody>
          <a:bodyPr/>
          <a:lstStyle/>
          <a:p>
            <a:pPr fontAlgn="ctr"/>
            <a:r>
              <a:rPr lang="en-US" cap="all" dirty="0">
                <a:latin typeface="+mj-lt"/>
                <a:ea typeface="Open Sans"/>
                <a:cs typeface="Open Sans"/>
              </a:rPr>
              <a:t>ENGAGE leadership</a:t>
            </a:r>
          </a:p>
        </p:txBody>
      </p:sp>
      <p:sp>
        <p:nvSpPr>
          <p:cNvPr id="7" name="TextBox 6">
            <a:extLst>
              <a:ext uri="{FF2B5EF4-FFF2-40B4-BE49-F238E27FC236}">
                <a16:creationId xmlns:a16="http://schemas.microsoft.com/office/drawing/2014/main" id="{4E379EDA-9956-5867-A4AD-7C0230C91EC2}"/>
              </a:ext>
            </a:extLst>
          </p:cNvPr>
          <p:cNvSpPr txBox="1"/>
          <p:nvPr/>
        </p:nvSpPr>
        <p:spPr>
          <a:xfrm>
            <a:off x="533400" y="1525135"/>
            <a:ext cx="7277704" cy="4355038"/>
          </a:xfrm>
          <a:prstGeom prst="rect">
            <a:avLst/>
          </a:prstGeom>
          <a:noFill/>
        </p:spPr>
        <p:txBody>
          <a:bodyPr wrap="square" lIns="91440" tIns="45720" rIns="91440" bIns="45720" anchor="t">
            <a:spAutoFit/>
          </a:bodyPr>
          <a:lstStyle/>
          <a:p>
            <a:pPr fontAlgn="base">
              <a:spcAft>
                <a:spcPts val="3000"/>
              </a:spcAft>
              <a:buClr>
                <a:srgbClr val="00B050"/>
              </a:buClr>
              <a:buSzPct val="105000"/>
            </a:pPr>
            <a:r>
              <a:rPr lang="en-US" sz="2400" b="1" dirty="0">
                <a:solidFill>
                  <a:srgbClr val="58585B"/>
                </a:solidFill>
                <a:latin typeface="Calibri"/>
                <a:cs typeface="Calibri"/>
              </a:rPr>
              <a:t>Examples of visible</a:t>
            </a:r>
            <a:r>
              <a:rPr lang="en-US" sz="2400" b="1" i="0" u="none" strike="noStrike" dirty="0">
                <a:solidFill>
                  <a:srgbClr val="58585B"/>
                </a:solidFill>
                <a:effectLst/>
                <a:latin typeface="Calibri"/>
                <a:cs typeface="Calibri"/>
              </a:rPr>
              <a:t>/</a:t>
            </a:r>
            <a:r>
              <a:rPr lang="en-US" sz="2400" b="1" dirty="0">
                <a:solidFill>
                  <a:srgbClr val="58585B"/>
                </a:solidFill>
                <a:latin typeface="Calibri"/>
                <a:cs typeface="Calibri"/>
              </a:rPr>
              <a:t>tangible</a:t>
            </a:r>
            <a:r>
              <a:rPr lang="en-US" sz="2400" b="1" i="0" u="none" strike="noStrike" dirty="0">
                <a:solidFill>
                  <a:srgbClr val="58585B"/>
                </a:solidFill>
                <a:effectLst/>
                <a:latin typeface="Calibri"/>
                <a:cs typeface="Calibri"/>
              </a:rPr>
              <a:t> </a:t>
            </a:r>
            <a:r>
              <a:rPr lang="en-US" sz="2400" b="1" dirty="0">
                <a:solidFill>
                  <a:srgbClr val="58585B"/>
                </a:solidFill>
                <a:latin typeface="Calibri"/>
                <a:cs typeface="Calibri"/>
              </a:rPr>
              <a:t>leadership</a:t>
            </a:r>
            <a:r>
              <a:rPr lang="en-US" sz="2400" b="1" i="0" u="none" strike="noStrike" dirty="0">
                <a:solidFill>
                  <a:srgbClr val="58585B"/>
                </a:solidFill>
                <a:effectLst/>
                <a:latin typeface="Calibri"/>
                <a:cs typeface="Calibri"/>
              </a:rPr>
              <a:t> </a:t>
            </a:r>
            <a:r>
              <a:rPr lang="en-US" sz="2400" b="1" dirty="0">
                <a:solidFill>
                  <a:srgbClr val="58585B"/>
                </a:solidFill>
                <a:latin typeface="Calibri"/>
                <a:cs typeface="Calibri"/>
              </a:rPr>
              <a:t>support</a:t>
            </a:r>
            <a:r>
              <a:rPr lang="en-US" sz="2400" b="1" i="0" u="none" strike="noStrike" dirty="0">
                <a:solidFill>
                  <a:srgbClr val="58585B"/>
                </a:solidFill>
                <a:effectLst/>
                <a:latin typeface="Calibri"/>
                <a:cs typeface="Calibri"/>
              </a:rPr>
              <a:t>:</a:t>
            </a:r>
            <a:endParaRPr lang="en-US" dirty="0">
              <a:solidFill>
                <a:srgbClr val="000000"/>
              </a:solidFill>
              <a:latin typeface="Calibri"/>
              <a:cs typeface="Calibri"/>
            </a:endParaRPr>
          </a:p>
          <a:p>
            <a:pPr marL="342900" indent="-342900">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Help recruit Keyworkers</a:t>
            </a:r>
            <a:endParaRPr lang="en-US" dirty="0"/>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Public CFC endorsements</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Set CFC goal</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Attend campaign events</a:t>
            </a:r>
          </a:p>
          <a:p>
            <a:pPr marL="342900" indent="-342900" algn="l" rtl="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a:cs typeface="Calibri"/>
              </a:rPr>
              <a:t>Make a public</a:t>
            </a:r>
            <a:r>
              <a:rPr lang="en-US" sz="2400" b="0" i="0" u="none" strike="noStrike" dirty="0">
                <a:solidFill>
                  <a:srgbClr val="58585B"/>
                </a:solidFill>
                <a:effectLst/>
                <a:latin typeface="Calibri"/>
                <a:cs typeface="Calibri"/>
              </a:rPr>
              <a:t> pledge</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Offer incentives/perks</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Recognition</a:t>
            </a:r>
          </a:p>
        </p:txBody>
      </p:sp>
      <p:pic>
        <p:nvPicPr>
          <p:cNvPr id="3" name="Picture 3" descr="Richard, federal employee, holding up his thumbs">
            <a:extLst>
              <a:ext uri="{FF2B5EF4-FFF2-40B4-BE49-F238E27FC236}">
                <a16:creationId xmlns:a16="http://schemas.microsoft.com/office/drawing/2014/main" id="{28DBA26E-53DB-B71E-6AE4-D1AD99AB26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75"/>
          <a:stretch/>
        </p:blipFill>
        <p:spPr>
          <a:xfrm>
            <a:off x="4964442" y="2306855"/>
            <a:ext cx="3847256" cy="4255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009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919AA3-DC02-4D3A-A376-8B2B2858A95B}"/>
              </a:ext>
            </a:extLst>
          </p:cNvPr>
          <p:cNvSpPr>
            <a:spLocks noGrp="1"/>
          </p:cNvSpPr>
          <p:nvPr>
            <p:ph type="title"/>
          </p:nvPr>
        </p:nvSpPr>
        <p:spPr/>
        <p:txBody>
          <a:bodyPr/>
          <a:lstStyle/>
          <a:p>
            <a:pPr fontAlgn="ctr"/>
            <a:r>
              <a:rPr lang="en-US" cap="all" dirty="0">
                <a:latin typeface="+mj-lt"/>
                <a:ea typeface="Open Sans"/>
                <a:cs typeface="Open Sans"/>
              </a:rPr>
              <a:t>Share results</a:t>
            </a:r>
          </a:p>
        </p:txBody>
      </p:sp>
      <p:sp>
        <p:nvSpPr>
          <p:cNvPr id="6" name="TextBox 5">
            <a:extLst>
              <a:ext uri="{FF2B5EF4-FFF2-40B4-BE49-F238E27FC236}">
                <a16:creationId xmlns:a16="http://schemas.microsoft.com/office/drawing/2014/main" id="{62E96EA7-3454-57AF-D60F-319EA4F28DC3}"/>
              </a:ext>
            </a:extLst>
          </p:cNvPr>
          <p:cNvSpPr txBox="1"/>
          <p:nvPr/>
        </p:nvSpPr>
        <p:spPr>
          <a:xfrm>
            <a:off x="533399" y="1531656"/>
            <a:ext cx="4799837" cy="3831818"/>
          </a:xfrm>
          <a:prstGeom prst="rect">
            <a:avLst/>
          </a:prstGeom>
          <a:noFill/>
        </p:spPr>
        <p:txBody>
          <a:bodyPr wrap="square" lIns="91440" tIns="45720" rIns="91440" bIns="45720" anchor="t">
            <a:spAutoFit/>
          </a:bodyPr>
          <a:lstStyle/>
          <a:p>
            <a:pPr fontAlgn="base">
              <a:spcAft>
                <a:spcPts val="3000"/>
              </a:spcAft>
              <a:buClr>
                <a:srgbClr val="00B050"/>
              </a:buClr>
              <a:buSzPct val="105000"/>
            </a:pPr>
            <a:r>
              <a:rPr lang="en-US" sz="2400" b="1" i="0" u="none" strike="noStrike" dirty="0">
                <a:solidFill>
                  <a:srgbClr val="58585B"/>
                </a:solidFill>
                <a:effectLst/>
                <a:latin typeface="Calibri"/>
                <a:cs typeface="Calibri"/>
              </a:rPr>
              <a:t>Brief </a:t>
            </a:r>
            <a:r>
              <a:rPr lang="en-US" sz="2400" b="1" dirty="0">
                <a:solidFill>
                  <a:srgbClr val="58585B"/>
                </a:solidFill>
                <a:latin typeface="Calibri"/>
                <a:cs typeface="Calibri"/>
              </a:rPr>
              <a:t>leadership and Keyworkers weekly:</a:t>
            </a:r>
            <a:endParaRPr lang="en-US" dirty="0">
              <a:solidFill>
                <a:srgbClr val="000000"/>
              </a:solidFill>
              <a:latin typeface="Calibri"/>
              <a:cs typeface="Calibri"/>
            </a:endParaRPr>
          </a:p>
          <a:p>
            <a:pPr marL="342900" indent="-342900">
              <a:spcAft>
                <a:spcPts val="3000"/>
              </a:spcAft>
              <a:buClr>
                <a:srgbClr val="003479"/>
              </a:buClr>
              <a:buSzPct val="105000"/>
              <a:buFont typeface="Wingdings" panose="05000000000000000000" pitchFamily="2" charset="2"/>
              <a:buChar char="ü"/>
            </a:pPr>
            <a:r>
              <a:rPr lang="en-US" sz="2400" dirty="0">
                <a:solidFill>
                  <a:srgbClr val="58585B"/>
                </a:solidFill>
                <a:latin typeface="Calibri"/>
                <a:cs typeface="Calibri"/>
              </a:rPr>
              <a:t>Celebrate campaign progress toward goal</a:t>
            </a:r>
            <a:endParaRPr lang="en-US" dirty="0"/>
          </a:p>
          <a:p>
            <a:pPr marL="342900" indent="-342900" fontAlgn="base">
              <a:spcAft>
                <a:spcPts val="3000"/>
              </a:spcAft>
              <a:buClr>
                <a:srgbClr val="003479"/>
              </a:buClr>
              <a:buSzPct val="105000"/>
              <a:buFont typeface="Wingdings" panose="05000000000000000000" pitchFamily="2" charset="2"/>
              <a:buChar char="ü"/>
            </a:pPr>
            <a:r>
              <a:rPr lang="en-US" sz="2400" dirty="0">
                <a:solidFill>
                  <a:srgbClr val="58585B"/>
                </a:solidFill>
                <a:latin typeface="Calibri"/>
                <a:cs typeface="Calibri"/>
              </a:rPr>
              <a:t>Use the weekly pledge reports provided by the CFC</a:t>
            </a:r>
          </a:p>
          <a:p>
            <a:pPr>
              <a:spcAft>
                <a:spcPts val="3000"/>
              </a:spcAft>
              <a:buClr>
                <a:srgbClr val="003479"/>
              </a:buClr>
              <a:buSzPct val="105000"/>
            </a:pPr>
            <a:endParaRPr lang="en-US" sz="2400" dirty="0">
              <a:solidFill>
                <a:srgbClr val="58585B"/>
              </a:solidFill>
              <a:latin typeface="Calibri"/>
              <a:cs typeface="Calibri"/>
            </a:endParaRPr>
          </a:p>
        </p:txBody>
      </p:sp>
      <p:pic>
        <p:nvPicPr>
          <p:cNvPr id="3" name="Graphic 2" descr="Bar graph with upward trend with solid fill">
            <a:extLst>
              <a:ext uri="{FF2B5EF4-FFF2-40B4-BE49-F238E27FC236}">
                <a16:creationId xmlns:a16="http://schemas.microsoft.com/office/drawing/2014/main" id="{0A8AA0BD-C315-A8E1-9A37-73BDA2D378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339824" y="1665051"/>
            <a:ext cx="3539553" cy="3539553"/>
          </a:xfrm>
          <a:prstGeom prst="rect">
            <a:avLst/>
          </a:prstGeom>
        </p:spPr>
      </p:pic>
    </p:spTree>
    <p:extLst>
      <p:ext uri="{BB962C8B-B14F-4D97-AF65-F5344CB8AC3E}">
        <p14:creationId xmlns:p14="http://schemas.microsoft.com/office/powerpoint/2010/main" val="380402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919AA3-DC02-4D3A-A376-8B2B2858A95B}"/>
              </a:ext>
            </a:extLst>
          </p:cNvPr>
          <p:cNvSpPr>
            <a:spLocks noGrp="1"/>
          </p:cNvSpPr>
          <p:nvPr>
            <p:ph type="title"/>
          </p:nvPr>
        </p:nvSpPr>
        <p:spPr>
          <a:xfrm>
            <a:off x="300128" y="1793879"/>
            <a:ext cx="8305800" cy="690638"/>
          </a:xfrm>
        </p:spPr>
        <p:txBody>
          <a:bodyPr/>
          <a:lstStyle/>
          <a:p>
            <a:pPr fontAlgn="ctr"/>
            <a:r>
              <a:rPr lang="en-US" cap="all" dirty="0">
                <a:latin typeface="+mj-lt"/>
                <a:ea typeface="Open Sans"/>
                <a:cs typeface="Open Sans"/>
              </a:rPr>
              <a:t>More ways to support the CFC</a:t>
            </a:r>
          </a:p>
        </p:txBody>
      </p:sp>
      <p:graphicFrame>
        <p:nvGraphicFramePr>
          <p:cNvPr id="3" name="Diagram 2" descr="Hierarchy chart of ways to support the campaign. Including promote, host a CFC event, campaign closeout, ways to give, and submit pledges. ">
            <a:extLst>
              <a:ext uri="{FF2B5EF4-FFF2-40B4-BE49-F238E27FC236}">
                <a16:creationId xmlns:a16="http://schemas.microsoft.com/office/drawing/2014/main" id="{2E4CEA2A-48C7-DE69-F8BE-DCEDDD40BA91}"/>
              </a:ext>
            </a:extLst>
          </p:cNvPr>
          <p:cNvGraphicFramePr/>
          <p:nvPr>
            <p:extLst>
              <p:ext uri="{D42A27DB-BD31-4B8C-83A1-F6EECF244321}">
                <p14:modId xmlns:p14="http://schemas.microsoft.com/office/powerpoint/2010/main" val="1190021737"/>
              </p:ext>
            </p:extLst>
          </p:nvPr>
        </p:nvGraphicFramePr>
        <p:xfrm>
          <a:off x="637822" y="1374426"/>
          <a:ext cx="7868356" cy="529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859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02168-0FCE-4165-9BEE-9068EB362D7A}"/>
              </a:ext>
            </a:extLst>
          </p:cNvPr>
          <p:cNvSpPr>
            <a:spLocks noGrp="1"/>
          </p:cNvSpPr>
          <p:nvPr>
            <p:ph type="title"/>
          </p:nvPr>
        </p:nvSpPr>
        <p:spPr>
          <a:xfrm>
            <a:off x="533399" y="492650"/>
            <a:ext cx="8022771" cy="663002"/>
          </a:xfrm>
        </p:spPr>
        <p:txBody>
          <a:bodyPr/>
          <a:lstStyle/>
          <a:p>
            <a:r>
              <a:rPr lang="en-US" cap="all" dirty="0">
                <a:latin typeface="+mj-lt"/>
                <a:ea typeface="Open Sans" panose="020B0606030504020204" pitchFamily="34" charset="0"/>
                <a:cs typeface="Open Sans" panose="020B0606030504020204" pitchFamily="34" charset="0"/>
              </a:rPr>
              <a:t>Promote the campaign....</a:t>
            </a:r>
            <a:r>
              <a:rPr lang="en-US" b="1" cap="all" dirty="0">
                <a:latin typeface="+mj-lt"/>
                <a:ea typeface="Open Sans" panose="020B0606030504020204" pitchFamily="34" charset="0"/>
                <a:cs typeface="Open Sans" panose="020B0606030504020204" pitchFamily="34" charset="0"/>
              </a:rPr>
              <a:t>IN PERSON</a:t>
            </a:r>
          </a:p>
        </p:txBody>
      </p:sp>
      <p:pic>
        <p:nvPicPr>
          <p:cNvPr id="5" name="Picture 4" descr="Image of the 2022 poster with a man in a military uniform">
            <a:extLst>
              <a:ext uri="{FF2B5EF4-FFF2-40B4-BE49-F238E27FC236}">
                <a16:creationId xmlns:a16="http://schemas.microsoft.com/office/drawing/2014/main" id="{96A0933B-64C9-CE3C-4768-877E5EFFF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045" y="1558798"/>
            <a:ext cx="3157968" cy="408252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111D50FC-08F9-9429-8A0C-610EC0B90FA2}"/>
              </a:ext>
            </a:extLst>
          </p:cNvPr>
          <p:cNvSpPr txBox="1"/>
          <p:nvPr/>
        </p:nvSpPr>
        <p:spPr>
          <a:xfrm>
            <a:off x="4105838" y="1723143"/>
            <a:ext cx="4450332" cy="4134658"/>
          </a:xfrm>
          <a:prstGeom prst="rect">
            <a:avLst/>
          </a:prstGeom>
          <a:noFill/>
        </p:spPr>
        <p:txBody>
          <a:bodyPr wrap="square">
            <a:spAutoFit/>
          </a:bodyPr>
          <a:lstStyle/>
          <a:p>
            <a:pPr marL="285750" lvl="1" indent="-285750" defTabSz="914400" fontAlgn="base">
              <a:lnSpc>
                <a:spcPct val="110000"/>
              </a:lnSpc>
              <a:buClr>
                <a:srgbClr val="003479"/>
              </a:buClr>
              <a:buFont typeface="Wingdings" panose="05000000000000000000" pitchFamily="2" charset="2"/>
              <a:buChar char="ü"/>
            </a:pPr>
            <a:r>
              <a:rPr lang="en-US" sz="2400" dirty="0">
                <a:solidFill>
                  <a:srgbClr val="58585B"/>
                </a:solidFill>
              </a:rPr>
              <a:t>Print and hang posters and banners </a:t>
            </a:r>
          </a:p>
          <a:p>
            <a:pPr marL="285750" lvl="1" indent="-285750" defTabSz="914400" fontAlgn="base">
              <a:lnSpc>
                <a:spcPct val="110000"/>
              </a:lnSpc>
              <a:buClr>
                <a:srgbClr val="003479"/>
              </a:buClr>
              <a:buFont typeface="Wingdings" panose="05000000000000000000" pitchFamily="2" charset="2"/>
              <a:buChar char="ü"/>
            </a:pPr>
            <a:r>
              <a:rPr lang="en-US" sz="2400" dirty="0">
                <a:solidFill>
                  <a:srgbClr val="58585B"/>
                </a:solidFill>
              </a:rPr>
              <a:t>Track progress with barometer poster</a:t>
            </a:r>
          </a:p>
          <a:p>
            <a:pPr marL="285750" lvl="1" indent="-285750" defTabSz="914400" fontAlgn="base">
              <a:lnSpc>
                <a:spcPct val="110000"/>
              </a:lnSpc>
              <a:buClr>
                <a:srgbClr val="003479"/>
              </a:buClr>
              <a:buFont typeface="Wingdings" panose="05000000000000000000" pitchFamily="2" charset="2"/>
              <a:buChar char="ü"/>
            </a:pPr>
            <a:r>
              <a:rPr lang="en-US" sz="2400" dirty="0">
                <a:solidFill>
                  <a:srgbClr val="58585B"/>
                </a:solidFill>
              </a:rPr>
              <a:t>Place donor cards on desks/ high-traffic areas</a:t>
            </a:r>
          </a:p>
          <a:p>
            <a:pPr marL="285750" lvl="1" indent="-285750" defTabSz="914400" fontAlgn="base">
              <a:lnSpc>
                <a:spcPct val="110000"/>
              </a:lnSpc>
              <a:buClr>
                <a:srgbClr val="003479"/>
              </a:buClr>
              <a:buFont typeface="Wingdings" panose="05000000000000000000" pitchFamily="2" charset="2"/>
              <a:buChar char="ü"/>
            </a:pPr>
            <a:r>
              <a:rPr lang="en-US" sz="2400" dirty="0">
                <a:solidFill>
                  <a:srgbClr val="58585B"/>
                </a:solidFill>
              </a:rPr>
              <a:t>Use splash screen on digital signage</a:t>
            </a:r>
          </a:p>
          <a:p>
            <a:pPr marL="285750" lvl="1" indent="-285750" defTabSz="914400" fontAlgn="base">
              <a:lnSpc>
                <a:spcPct val="110000"/>
              </a:lnSpc>
              <a:buClr>
                <a:srgbClr val="003479"/>
              </a:buClr>
              <a:buFont typeface="Wingdings" panose="05000000000000000000" pitchFamily="2" charset="2"/>
              <a:buChar char="ü"/>
            </a:pPr>
            <a:r>
              <a:rPr lang="en-US" sz="2400" dirty="0">
                <a:solidFill>
                  <a:srgbClr val="58585B"/>
                </a:solidFill>
              </a:rPr>
              <a:t>Place CFC articles and ads in publications</a:t>
            </a:r>
          </a:p>
        </p:txBody>
      </p:sp>
      <p:grpSp>
        <p:nvGrpSpPr>
          <p:cNvPr id="2" name="Group 1" descr="Call out box with red circle with star in the middle.">
            <a:extLst>
              <a:ext uri="{FF2B5EF4-FFF2-40B4-BE49-F238E27FC236}">
                <a16:creationId xmlns:a16="http://schemas.microsoft.com/office/drawing/2014/main" id="{0BC43378-B3DC-67C5-1D74-EA88F8DF8193}"/>
              </a:ext>
            </a:extLst>
          </p:cNvPr>
          <p:cNvGrpSpPr/>
          <p:nvPr/>
        </p:nvGrpSpPr>
        <p:grpSpPr>
          <a:xfrm>
            <a:off x="707045" y="5912329"/>
            <a:ext cx="8110678" cy="822960"/>
            <a:chOff x="-1609521" y="2288620"/>
            <a:chExt cx="8110678" cy="822960"/>
          </a:xfrm>
        </p:grpSpPr>
        <p:sp>
          <p:nvSpPr>
            <p:cNvPr id="19" name="Rectangle: Rounded Corners 18" descr="Box with no fill and red outline.">
              <a:extLst>
                <a:ext uri="{FF2B5EF4-FFF2-40B4-BE49-F238E27FC236}">
                  <a16:creationId xmlns:a16="http://schemas.microsoft.com/office/drawing/2014/main" id="{BDDC2FDB-38AB-54E7-5E43-C1BF965A06A9}"/>
                </a:ext>
              </a:extLst>
            </p:cNvPr>
            <p:cNvSpPr/>
            <p:nvPr/>
          </p:nvSpPr>
          <p:spPr>
            <a:xfrm>
              <a:off x="-1478539" y="2483485"/>
              <a:ext cx="7467945" cy="461178"/>
            </a:xfrm>
            <a:prstGeom prst="roundRect">
              <a:avLst/>
            </a:prstGeom>
            <a:solidFill>
              <a:srgbClr val="FFFFFF"/>
            </a:solidFill>
            <a:ln w="19050">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Red cirlce with icon of star with white fill">
              <a:extLst>
                <a:ext uri="{FF2B5EF4-FFF2-40B4-BE49-F238E27FC236}">
                  <a16:creationId xmlns:a16="http://schemas.microsoft.com/office/drawing/2014/main" id="{54B884BC-A7E2-1D6C-2E29-4DF4D037DDA3}"/>
                </a:ext>
              </a:extLst>
            </p:cNvPr>
            <p:cNvPicPr>
              <a:picLocks/>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609521" y="2288620"/>
              <a:ext cx="822960" cy="822960"/>
            </a:xfrm>
            <a:prstGeom prst="rect">
              <a:avLst/>
            </a:prstGeom>
          </p:spPr>
        </p:pic>
        <p:sp>
          <p:nvSpPr>
            <p:cNvPr id="21" name="TextBox 20">
              <a:extLst>
                <a:ext uri="{FF2B5EF4-FFF2-40B4-BE49-F238E27FC236}">
                  <a16:creationId xmlns:a16="http://schemas.microsoft.com/office/drawing/2014/main" id="{BE2B0FFB-ABE6-D0E7-A8E7-B4639DB958B2}"/>
                </a:ext>
              </a:extLst>
            </p:cNvPr>
            <p:cNvSpPr txBox="1"/>
            <p:nvPr/>
          </p:nvSpPr>
          <p:spPr>
            <a:xfrm>
              <a:off x="-786561" y="2546212"/>
              <a:ext cx="7287718" cy="307777"/>
            </a:xfrm>
            <a:prstGeom prst="rect">
              <a:avLst/>
            </a:prstGeom>
            <a:noFill/>
          </p:spPr>
          <p:txBody>
            <a:bodyPr wrap="square">
              <a:spAutoFit/>
            </a:bodyPr>
            <a:lstStyle/>
            <a:p>
              <a:r>
                <a:rPr lang="en-US" sz="1400" dirty="0">
                  <a:solidFill>
                    <a:srgbClr val="58585B"/>
                  </a:solidFill>
                </a:rPr>
                <a:t>Include Public Affairs and your community support centers to help publicize the campaign!</a:t>
              </a:r>
            </a:p>
          </p:txBody>
        </p:sp>
      </p:grpSp>
    </p:spTree>
    <p:extLst>
      <p:ext uri="{BB962C8B-B14F-4D97-AF65-F5344CB8AC3E}">
        <p14:creationId xmlns:p14="http://schemas.microsoft.com/office/powerpoint/2010/main" val="3777845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02168-0FCE-4165-9BEE-9068EB362D7A}"/>
              </a:ext>
            </a:extLst>
          </p:cNvPr>
          <p:cNvSpPr>
            <a:spLocks noGrp="1"/>
          </p:cNvSpPr>
          <p:nvPr>
            <p:ph type="title"/>
          </p:nvPr>
        </p:nvSpPr>
        <p:spPr>
          <a:xfrm>
            <a:off x="533400" y="492650"/>
            <a:ext cx="7772572" cy="663002"/>
          </a:xfrm>
        </p:spPr>
        <p:txBody>
          <a:bodyPr/>
          <a:lstStyle/>
          <a:p>
            <a:r>
              <a:rPr lang="en-US" cap="all" dirty="0">
                <a:latin typeface="+mj-lt"/>
                <a:ea typeface="Open Sans" panose="020B0606030504020204" pitchFamily="34" charset="0"/>
                <a:cs typeface="Open Sans" panose="020B0606030504020204" pitchFamily="34" charset="0"/>
              </a:rPr>
              <a:t>Promote the campaign....</a:t>
            </a:r>
            <a:r>
              <a:rPr lang="en-US" b="1" cap="all" dirty="0">
                <a:latin typeface="+mj-lt"/>
                <a:ea typeface="Open Sans" panose="020B0606030504020204" pitchFamily="34" charset="0"/>
                <a:cs typeface="Open Sans" panose="020B0606030504020204" pitchFamily="34" charset="0"/>
              </a:rPr>
              <a:t>VIRTUALLY</a:t>
            </a:r>
          </a:p>
        </p:txBody>
      </p:sp>
      <p:pic>
        <p:nvPicPr>
          <p:cNvPr id="4" name="Picture 3" descr="image of the digital splash screen with federal employees in a grid">
            <a:extLst>
              <a:ext uri="{FF2B5EF4-FFF2-40B4-BE49-F238E27FC236}">
                <a16:creationId xmlns:a16="http://schemas.microsoft.com/office/drawing/2014/main" id="{A1EB88E1-8DEC-AD53-436F-86A4DB53E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350314"/>
            <a:ext cx="4653483" cy="350255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BB2E81A-5D5E-02EA-3401-AA4871267AAF}"/>
              </a:ext>
            </a:extLst>
          </p:cNvPr>
          <p:cNvSpPr txBox="1"/>
          <p:nvPr/>
        </p:nvSpPr>
        <p:spPr>
          <a:xfrm>
            <a:off x="5556738" y="1967053"/>
            <a:ext cx="3411415" cy="3377528"/>
          </a:xfrm>
          <a:prstGeom prst="rect">
            <a:avLst/>
          </a:prstGeom>
          <a:noFill/>
        </p:spPr>
        <p:txBody>
          <a:bodyPr wrap="square">
            <a:spAutoFit/>
          </a:bodyPr>
          <a:lstStyle/>
          <a:p>
            <a:pPr marL="342900" lvl="1" indent="-342900" fontAlgn="base">
              <a:lnSpc>
                <a:spcPct val="110000"/>
              </a:lnSpc>
              <a:spcAft>
                <a:spcPts val="1200"/>
              </a:spcAft>
              <a:buClr>
                <a:srgbClr val="003479"/>
              </a:buClr>
              <a:buFont typeface="Wingdings" panose="05000000000000000000" pitchFamily="2" charset="2"/>
              <a:buChar char="ü"/>
            </a:pPr>
            <a:r>
              <a:rPr lang="en-US" sz="2400" dirty="0">
                <a:solidFill>
                  <a:srgbClr val="58585B"/>
                </a:solidFill>
                <a:latin typeface="Calibri" panose="020F0502020204030204" pitchFamily="34" charset="0"/>
              </a:rPr>
              <a:t>Develop a CFC section on your intranet </a:t>
            </a:r>
          </a:p>
          <a:p>
            <a:pPr marL="342900" lvl="1" indent="-342900" fontAlgn="base">
              <a:lnSpc>
                <a:spcPct val="110000"/>
              </a:lnSpc>
              <a:spcAft>
                <a:spcPts val="1200"/>
              </a:spcAft>
              <a:buClr>
                <a:srgbClr val="003479"/>
              </a:buClr>
              <a:buFont typeface="Wingdings" panose="05000000000000000000" pitchFamily="2" charset="2"/>
              <a:buChar char="ü"/>
            </a:pPr>
            <a:r>
              <a:rPr lang="en-US" sz="2400" dirty="0">
                <a:solidFill>
                  <a:srgbClr val="58585B"/>
                </a:solidFill>
                <a:latin typeface="Calibri" panose="020F0502020204030204" pitchFamily="34" charset="0"/>
              </a:rPr>
              <a:t>Promote splash screens </a:t>
            </a:r>
          </a:p>
          <a:p>
            <a:pPr marL="342900" lvl="1" indent="-342900" fontAlgn="base">
              <a:lnSpc>
                <a:spcPct val="110000"/>
              </a:lnSpc>
              <a:spcAft>
                <a:spcPts val="1200"/>
              </a:spcAft>
              <a:buClr>
                <a:srgbClr val="003479"/>
              </a:buClr>
              <a:buFont typeface="Wingdings" panose="05000000000000000000" pitchFamily="2" charset="2"/>
              <a:buChar char="ü"/>
            </a:pPr>
            <a:r>
              <a:rPr lang="en-US" sz="2400" dirty="0">
                <a:solidFill>
                  <a:srgbClr val="58585B"/>
                </a:solidFill>
                <a:latin typeface="Calibri" panose="020F0502020204030204" pitchFamily="34" charset="0"/>
              </a:rPr>
              <a:t>Engage with the CFC's social media </a:t>
            </a:r>
          </a:p>
          <a:p>
            <a:pPr marL="342900" lvl="1" indent="-342900" fontAlgn="base">
              <a:lnSpc>
                <a:spcPct val="110000"/>
              </a:lnSpc>
              <a:spcAft>
                <a:spcPts val="1200"/>
              </a:spcAft>
              <a:buClr>
                <a:srgbClr val="003479"/>
              </a:buClr>
              <a:buFont typeface="Wingdings" panose="05000000000000000000" pitchFamily="2" charset="2"/>
              <a:buChar char="ü"/>
            </a:pPr>
            <a:r>
              <a:rPr lang="en-US" sz="2400" dirty="0">
                <a:solidFill>
                  <a:srgbClr val="58585B"/>
                </a:solidFill>
                <a:latin typeface="Calibri" panose="020F0502020204030204" pitchFamily="34" charset="0"/>
              </a:rPr>
              <a:t>Send weekly emails</a:t>
            </a:r>
          </a:p>
        </p:txBody>
      </p:sp>
    </p:spTree>
    <p:extLst>
      <p:ext uri="{BB962C8B-B14F-4D97-AF65-F5344CB8AC3E}">
        <p14:creationId xmlns:p14="http://schemas.microsoft.com/office/powerpoint/2010/main" val="391989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725DB-4AA3-42D3-9C2D-8FF0EF6FDEEA}"/>
              </a:ext>
            </a:extLst>
          </p:cNvPr>
          <p:cNvSpPr>
            <a:spLocks noGrp="1"/>
          </p:cNvSpPr>
          <p:nvPr>
            <p:ph type="title"/>
          </p:nvPr>
        </p:nvSpPr>
        <p:spPr>
          <a:xfrm>
            <a:off x="533400" y="478832"/>
            <a:ext cx="6426798" cy="690638"/>
          </a:xfrm>
        </p:spPr>
        <p:txBody>
          <a:bodyPr wrap="square" anchor="ctr">
            <a:normAutofit/>
          </a:bodyPr>
          <a:lstStyle/>
          <a:p>
            <a:pPr>
              <a:lnSpc>
                <a:spcPct val="98000"/>
              </a:lnSpc>
            </a:pPr>
            <a:r>
              <a:rPr lang="en-US" cap="all" dirty="0"/>
              <a:t>Host A CFC event</a:t>
            </a:r>
          </a:p>
        </p:txBody>
      </p:sp>
      <p:sp>
        <p:nvSpPr>
          <p:cNvPr id="20" name="TextBox 19">
            <a:extLst>
              <a:ext uri="{FF2B5EF4-FFF2-40B4-BE49-F238E27FC236}">
                <a16:creationId xmlns:a16="http://schemas.microsoft.com/office/drawing/2014/main" id="{9CC20DFB-0897-A2AF-59E7-3007FE064F0C}"/>
              </a:ext>
            </a:extLst>
          </p:cNvPr>
          <p:cNvSpPr txBox="1"/>
          <p:nvPr/>
        </p:nvSpPr>
        <p:spPr>
          <a:xfrm>
            <a:off x="533400" y="1655976"/>
            <a:ext cx="5180786" cy="4493538"/>
          </a:xfrm>
          <a:prstGeom prst="rect">
            <a:avLst/>
          </a:prstGeom>
          <a:noFill/>
        </p:spPr>
        <p:txBody>
          <a:bodyPr wrap="square" lIns="91440" tIns="45720" rIns="91440" bIns="45720" anchor="t">
            <a:spAutoFit/>
          </a:bodyPr>
          <a:lstStyle/>
          <a:p>
            <a:pPr marL="342900" indent="-342900" rtl="0" fontAlgn="base">
              <a:spcAft>
                <a:spcPts val="1200"/>
              </a:spcAft>
              <a:buClr>
                <a:srgbClr val="003479"/>
              </a:buClr>
              <a:buFont typeface="Wingdings" panose="05000000000000000000" pitchFamily="2" charset="2"/>
              <a:buChar char="ü"/>
            </a:pPr>
            <a:r>
              <a:rPr lang="en-US" sz="2400" i="0" u="none" strike="noStrike" dirty="0">
                <a:solidFill>
                  <a:srgbClr val="58585B"/>
                </a:solidFill>
                <a:effectLst/>
                <a:latin typeface="Calibri" panose="020F0502020204030204" pitchFamily="34" charset="0"/>
              </a:rPr>
              <a:t>Give colleagues the opportunity to hear directly from the charities </a:t>
            </a:r>
          </a:p>
          <a:p>
            <a:pPr marL="342900" indent="-342900" rtl="0" fontAlgn="base">
              <a:spcAft>
                <a:spcPts val="1200"/>
              </a:spcAft>
              <a:buClr>
                <a:srgbClr val="003479"/>
              </a:buClr>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Increase participation </a:t>
            </a:r>
          </a:p>
          <a:p>
            <a:pPr marL="342900" indent="-342900" rtl="0" fontAlgn="base">
              <a:spcAft>
                <a:spcPts val="1200"/>
              </a:spcAft>
              <a:buClr>
                <a:srgbClr val="003479"/>
              </a:buClr>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Learn about the CFC</a:t>
            </a:r>
          </a:p>
          <a:p>
            <a:pPr marL="342900" indent="-342900" rtl="0" fontAlgn="base">
              <a:spcAft>
                <a:spcPts val="1200"/>
              </a:spcAft>
              <a:buClr>
                <a:srgbClr val="003479"/>
              </a:buClr>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Motivate campaign workers</a:t>
            </a:r>
          </a:p>
          <a:p>
            <a:pPr marL="342900" indent="-342900" rtl="0" fontAlgn="base">
              <a:spcAft>
                <a:spcPts val="1200"/>
              </a:spcAft>
              <a:buClr>
                <a:srgbClr val="003479"/>
              </a:buClr>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Increase donations </a:t>
            </a:r>
          </a:p>
          <a:p>
            <a:pPr marL="342900" indent="-342900" rtl="0" fontAlgn="base">
              <a:spcAft>
                <a:spcPts val="1200"/>
              </a:spcAft>
              <a:buClr>
                <a:srgbClr val="003479"/>
              </a:buClr>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Make you look like a rock star</a:t>
            </a:r>
          </a:p>
          <a:p>
            <a:pPr marL="342900" indent="-342900" rtl="0" fontAlgn="base">
              <a:spcAft>
                <a:spcPts val="1200"/>
              </a:spcAft>
              <a:buClr>
                <a:srgbClr val="003479"/>
              </a:buClr>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Boost morale</a:t>
            </a:r>
          </a:p>
          <a:p>
            <a:pPr marL="342900" indent="-342900" rtl="0" fontAlgn="base">
              <a:spcAft>
                <a:spcPts val="1200"/>
              </a:spcAft>
              <a:buClr>
                <a:srgbClr val="003479"/>
              </a:buClr>
              <a:buFont typeface="Wingdings" panose="05000000000000000000" pitchFamily="2" charset="2"/>
              <a:buChar char="ü"/>
            </a:pPr>
            <a:r>
              <a:rPr lang="en-US" sz="2400" dirty="0">
                <a:solidFill>
                  <a:srgbClr val="58585B"/>
                </a:solidFill>
                <a:latin typeface="Calibri" panose="020F0502020204030204" pitchFamily="34" charset="0"/>
              </a:rPr>
              <a:t>R</a:t>
            </a:r>
            <a:r>
              <a:rPr lang="en-US" sz="2400" b="0" i="0" u="none" strike="noStrike" dirty="0">
                <a:solidFill>
                  <a:srgbClr val="58585B"/>
                </a:solidFill>
                <a:effectLst/>
                <a:latin typeface="Calibri" panose="020F0502020204030204" pitchFamily="34" charset="0"/>
              </a:rPr>
              <a:t>each remote employees</a:t>
            </a:r>
            <a:endParaRPr lang="en-US" sz="2400" b="0" i="0" dirty="0">
              <a:solidFill>
                <a:srgbClr val="58585B"/>
              </a:solidFill>
              <a:effectLst/>
              <a:latin typeface="Arial" panose="020B0604020202020204" pitchFamily="34" charset="0"/>
            </a:endParaRPr>
          </a:p>
        </p:txBody>
      </p:sp>
      <p:pic>
        <p:nvPicPr>
          <p:cNvPr id="4" name="Picture 3" descr="A picture containing grass, outdoor, sky and a man thowing at a dunktank">
            <a:extLst>
              <a:ext uri="{FF2B5EF4-FFF2-40B4-BE49-F238E27FC236}">
                <a16:creationId xmlns:a16="http://schemas.microsoft.com/office/drawing/2014/main" id="{0A1568D5-A501-CE84-1979-6ACE2CCEB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835507" y="126491"/>
            <a:ext cx="2031402" cy="2713692"/>
          </a:xfrm>
          <a:prstGeom prst="rect">
            <a:avLst/>
          </a:prstGeom>
          <a:ln>
            <a:noFill/>
          </a:ln>
          <a:effectLst>
            <a:outerShdw blurRad="292100" dist="139700" dir="2700000" algn="tl" rotWithShape="0">
              <a:srgbClr val="333333">
                <a:alpha val="65000"/>
              </a:srgbClr>
            </a:outerShdw>
          </a:effectLst>
        </p:spPr>
      </p:pic>
      <p:pic>
        <p:nvPicPr>
          <p:cNvPr id="6" name="Picture 5" descr="A couple of women standing next to a table with food on it">
            <a:extLst>
              <a:ext uri="{FF2B5EF4-FFF2-40B4-BE49-F238E27FC236}">
                <a16:creationId xmlns:a16="http://schemas.microsoft.com/office/drawing/2014/main" id="{B2878D7C-4933-81BD-9573-52C300BE42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549" y="2538736"/>
            <a:ext cx="2925766" cy="2194325"/>
          </a:xfrm>
          <a:prstGeom prst="rect">
            <a:avLst/>
          </a:prstGeom>
          <a:ln>
            <a:noFill/>
          </a:ln>
          <a:effectLst>
            <a:outerShdw blurRad="292100" dist="139700" dir="2700000" algn="tl" rotWithShape="0">
              <a:srgbClr val="333333">
                <a:alpha val="65000"/>
              </a:srgbClr>
            </a:outerShdw>
          </a:effectLst>
        </p:spPr>
      </p:pic>
      <p:pic>
        <p:nvPicPr>
          <p:cNvPr id="8" name="Picture 7" descr="A group of people posing for a photo">
            <a:extLst>
              <a:ext uri="{FF2B5EF4-FFF2-40B4-BE49-F238E27FC236}">
                <a16:creationId xmlns:a16="http://schemas.microsoft.com/office/drawing/2014/main" id="{0AC8EAD6-6C86-B1D5-43A5-D214C40591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03521" y="4373113"/>
            <a:ext cx="3516606" cy="2244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0361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246F0-4A36-E7CA-981E-10985830ADD5}"/>
              </a:ext>
            </a:extLst>
          </p:cNvPr>
          <p:cNvSpPr>
            <a:spLocks noGrp="1"/>
          </p:cNvSpPr>
          <p:nvPr>
            <p:ph type="title"/>
          </p:nvPr>
        </p:nvSpPr>
        <p:spPr>
          <a:xfrm>
            <a:off x="533400" y="492650"/>
            <a:ext cx="8305800" cy="663002"/>
          </a:xfrm>
        </p:spPr>
        <p:txBody>
          <a:bodyPr/>
          <a:lstStyle/>
          <a:p>
            <a:r>
              <a:rPr lang="en-US" dirty="0">
                <a:ea typeface="Open Sans"/>
                <a:cs typeface="Open Sans"/>
              </a:rPr>
              <a:t>EVENTS SHOULD </a:t>
            </a:r>
            <a:r>
              <a:rPr lang="en-US" b="1" dirty="0">
                <a:ea typeface="Open Sans"/>
                <a:cs typeface="Open Sans"/>
              </a:rPr>
              <a:t>ALWAYS...</a:t>
            </a:r>
          </a:p>
        </p:txBody>
      </p:sp>
      <p:pic>
        <p:nvPicPr>
          <p:cNvPr id="12" name="Graphic 1" descr="Aspiration with solid fill">
            <a:extLst>
              <a:ext uri="{FF2B5EF4-FFF2-40B4-BE49-F238E27FC236}">
                <a16:creationId xmlns:a16="http://schemas.microsoft.com/office/drawing/2014/main" id="{FF694980-729B-ABF6-44DF-4E83C3CF55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00000">
            <a:off x="240857" y="1725308"/>
            <a:ext cx="3659023" cy="3659023"/>
          </a:xfrm>
          <a:prstGeom prst="rect">
            <a:avLst/>
          </a:prstGeom>
        </p:spPr>
      </p:pic>
      <p:sp>
        <p:nvSpPr>
          <p:cNvPr id="9" name="TextBox 8">
            <a:extLst>
              <a:ext uri="{FF2B5EF4-FFF2-40B4-BE49-F238E27FC236}">
                <a16:creationId xmlns:a16="http://schemas.microsoft.com/office/drawing/2014/main" id="{830383EF-46F1-5D2D-ABE6-3845C8231E7A}"/>
              </a:ext>
            </a:extLst>
          </p:cNvPr>
          <p:cNvSpPr txBox="1"/>
          <p:nvPr/>
        </p:nvSpPr>
        <p:spPr>
          <a:xfrm>
            <a:off x="3741608" y="1420131"/>
            <a:ext cx="5219609" cy="4124206"/>
          </a:xfrm>
          <a:prstGeom prst="rect">
            <a:avLst/>
          </a:prstGeom>
          <a:noFill/>
        </p:spPr>
        <p:txBody>
          <a:bodyPr wrap="square" lIns="91440" tIns="45720" rIns="91440" bIns="45720" anchor="t">
            <a:spAutoFit/>
          </a:bodyPr>
          <a:lstStyle/>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Promote employee engagement</a:t>
            </a:r>
            <a:r>
              <a:rPr lang="en-US" sz="2400" b="0" i="0" dirty="0">
                <a:solidFill>
                  <a:srgbClr val="58585B"/>
                </a:solidFill>
                <a:effectLst/>
                <a:latin typeface="Calibri"/>
                <a:cs typeface="Calibri"/>
              </a:rPr>
              <a:t>​</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Educate about CFC charities</a:t>
            </a:r>
            <a:r>
              <a:rPr lang="en-US" sz="2400" b="0" i="0" dirty="0">
                <a:solidFill>
                  <a:srgbClr val="58585B"/>
                </a:solidFill>
                <a:effectLst/>
                <a:latin typeface="Calibri"/>
                <a:cs typeface="Calibri"/>
              </a:rPr>
              <a:t>​</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Boost morale</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Take place during duty hours</a:t>
            </a:r>
            <a:r>
              <a:rPr lang="en-US" sz="2400" b="0" i="0" dirty="0">
                <a:solidFill>
                  <a:srgbClr val="58585B"/>
                </a:solidFill>
                <a:effectLst/>
                <a:latin typeface="Calibri"/>
                <a:cs typeface="Calibri"/>
              </a:rPr>
              <a:t>​</a:t>
            </a:r>
          </a:p>
          <a:p>
            <a:pPr marL="342900" indent="-34290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a:cs typeface="Calibri"/>
              </a:rPr>
              <a:t>Contribute to reach all colleagues </a:t>
            </a:r>
            <a:endParaRPr lang="en-US" sz="2400" b="0" i="0" u="none" strike="noStrike" dirty="0">
              <a:solidFill>
                <a:srgbClr val="58585B"/>
              </a:solidFill>
              <a:effectLst/>
              <a:latin typeface="Calibri"/>
              <a:cs typeface="Calibri"/>
            </a:endParaRPr>
          </a:p>
          <a:p>
            <a:pPr marL="342900" indent="-342900" algn="l" rtl="0" fontAlgn="base">
              <a:spcAft>
                <a:spcPts val="1200"/>
              </a:spcAft>
              <a:buClr>
                <a:srgbClr val="003479"/>
              </a:buClr>
              <a:buSzPct val="105000"/>
              <a:buFont typeface="Wingdings" panose="05000000000000000000" pitchFamily="2" charset="2"/>
              <a:buChar char="ü"/>
            </a:pPr>
            <a:r>
              <a:rPr lang="en-US" sz="2400" dirty="0">
                <a:solidFill>
                  <a:srgbClr val="58585B"/>
                </a:solidFill>
                <a:latin typeface="Calibri"/>
                <a:cs typeface="Calibri"/>
              </a:rPr>
              <a:t>Remain voluntary</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a:cs typeface="Calibri"/>
              </a:rPr>
              <a:t>Be approved by ethics</a:t>
            </a:r>
          </a:p>
          <a:p>
            <a:pPr marL="342900" indent="-342900" algn="l" rtl="0" fontAlgn="base">
              <a:spcAft>
                <a:spcPts val="1200"/>
              </a:spcAft>
              <a:buClr>
                <a:srgbClr val="003479"/>
              </a:buClr>
              <a:buSzPct val="105000"/>
              <a:buFont typeface="Wingdings" panose="05000000000000000000" pitchFamily="2" charset="2"/>
              <a:buChar char="ü"/>
            </a:pPr>
            <a:r>
              <a:rPr lang="en-US" sz="2400" b="0" i="0" u="none" strike="noStrike" dirty="0">
                <a:solidFill>
                  <a:srgbClr val="58585B"/>
                </a:solidFill>
                <a:effectLst/>
                <a:latin typeface="Calibri" panose="020F0502020204030204" pitchFamily="34" charset="0"/>
              </a:rPr>
              <a:t>Abide by health and safety guidelines</a:t>
            </a:r>
            <a:endParaRPr lang="en-US" sz="2400" b="0" i="0" dirty="0">
              <a:solidFill>
                <a:srgbClr val="58585B"/>
              </a:solidFill>
              <a:effectLst/>
              <a:latin typeface="Arial" panose="020B0604020202020204" pitchFamily="34" charset="0"/>
            </a:endParaRPr>
          </a:p>
        </p:txBody>
      </p:sp>
      <p:grpSp>
        <p:nvGrpSpPr>
          <p:cNvPr id="2" name="Group 1" descr="Call out box with red circle with star in the middle.">
            <a:extLst>
              <a:ext uri="{FF2B5EF4-FFF2-40B4-BE49-F238E27FC236}">
                <a16:creationId xmlns:a16="http://schemas.microsoft.com/office/drawing/2014/main" id="{E781A064-B1F1-AB8A-B0DB-54F7983549B6}"/>
              </a:ext>
            </a:extLst>
          </p:cNvPr>
          <p:cNvGrpSpPr/>
          <p:nvPr/>
        </p:nvGrpSpPr>
        <p:grpSpPr>
          <a:xfrm>
            <a:off x="453045" y="5940551"/>
            <a:ext cx="8110678" cy="822960"/>
            <a:chOff x="-1609521" y="2288620"/>
            <a:chExt cx="8110678" cy="822960"/>
          </a:xfrm>
        </p:grpSpPr>
        <p:sp>
          <p:nvSpPr>
            <p:cNvPr id="8" name="Rectangle: Rounded Corners 7" descr="Box with no fill and red outline.">
              <a:extLst>
                <a:ext uri="{FF2B5EF4-FFF2-40B4-BE49-F238E27FC236}">
                  <a16:creationId xmlns:a16="http://schemas.microsoft.com/office/drawing/2014/main" id="{716A1B70-12D5-62BB-9129-FDE823261786}"/>
                </a:ext>
              </a:extLst>
            </p:cNvPr>
            <p:cNvSpPr/>
            <p:nvPr/>
          </p:nvSpPr>
          <p:spPr>
            <a:xfrm>
              <a:off x="-1478539" y="2483485"/>
              <a:ext cx="7467945" cy="461178"/>
            </a:xfrm>
            <a:prstGeom prst="roundRect">
              <a:avLst/>
            </a:prstGeom>
            <a:solidFill>
              <a:srgbClr val="FFFFFF"/>
            </a:solidFill>
            <a:ln w="19050">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Red cirlce with icon of star with white fill">
              <a:extLst>
                <a:ext uri="{FF2B5EF4-FFF2-40B4-BE49-F238E27FC236}">
                  <a16:creationId xmlns:a16="http://schemas.microsoft.com/office/drawing/2014/main" id="{1D8392B9-CE61-08F4-AEAC-240520C614FB}"/>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609521" y="2288620"/>
              <a:ext cx="822960" cy="822960"/>
            </a:xfrm>
            <a:prstGeom prst="rect">
              <a:avLst/>
            </a:prstGeom>
          </p:spPr>
        </p:pic>
        <p:sp>
          <p:nvSpPr>
            <p:cNvPr id="11" name="TextBox 10">
              <a:extLst>
                <a:ext uri="{FF2B5EF4-FFF2-40B4-BE49-F238E27FC236}">
                  <a16:creationId xmlns:a16="http://schemas.microsoft.com/office/drawing/2014/main" id="{50AB7E41-7121-7B83-E1C7-E8C3B81C2F4C}"/>
                </a:ext>
              </a:extLst>
            </p:cNvPr>
            <p:cNvSpPr txBox="1"/>
            <p:nvPr/>
          </p:nvSpPr>
          <p:spPr>
            <a:xfrm>
              <a:off x="-786561" y="2546212"/>
              <a:ext cx="7287718" cy="307777"/>
            </a:xfrm>
            <a:prstGeom prst="rect">
              <a:avLst/>
            </a:prstGeom>
            <a:noFill/>
          </p:spPr>
          <p:txBody>
            <a:bodyPr wrap="square" lIns="91440" tIns="45720" rIns="91440" bIns="45720" anchor="t">
              <a:spAutoFit/>
            </a:bodyPr>
            <a:lstStyle/>
            <a:p>
              <a:r>
                <a:rPr lang="en-US" sz="1400" dirty="0">
                  <a:solidFill>
                    <a:srgbClr val="58585B"/>
                  </a:solidFill>
                  <a:cs typeface="Calibri"/>
                </a:rPr>
                <a:t>Available Resources: Events Guide, Event Videos and Stories, Event Section in the Toolkit</a:t>
              </a:r>
            </a:p>
          </p:txBody>
        </p:sp>
      </p:grpSp>
    </p:spTree>
    <p:extLst>
      <p:ext uri="{BB962C8B-B14F-4D97-AF65-F5344CB8AC3E}">
        <p14:creationId xmlns:p14="http://schemas.microsoft.com/office/powerpoint/2010/main" val="288050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E6E26F-DB6E-4B01-864C-ABB3F34D2AE4}"/>
              </a:ext>
              <a:ext uri="{C183D7F6-B498-43B3-948B-1728B52AA6E4}">
                <adec:decorative xmlns:adec="http://schemas.microsoft.com/office/drawing/2017/decorative" xmlns="" val="1"/>
              </a:ext>
            </a:extLst>
          </p:cNvPr>
          <p:cNvCxnSpPr/>
          <p:nvPr/>
        </p:nvCxnSpPr>
        <p:spPr>
          <a:xfrm>
            <a:off x="533400" y="381000"/>
            <a:ext cx="0" cy="91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F6C5130-8033-46B9-82A0-D29D90009F91}"/>
              </a:ext>
            </a:extLst>
          </p:cNvPr>
          <p:cNvSpPr>
            <a:spLocks noGrp="1"/>
          </p:cNvSpPr>
          <p:nvPr>
            <p:ph type="title"/>
          </p:nvPr>
        </p:nvSpPr>
        <p:spPr>
          <a:xfrm>
            <a:off x="533400" y="492648"/>
            <a:ext cx="8305800" cy="663002"/>
          </a:xfrm>
        </p:spPr>
        <p:txBody>
          <a:bodyPr/>
          <a:lstStyle/>
          <a:p>
            <a:r>
              <a:rPr lang="en-US" cap="all" dirty="0"/>
              <a:t>Virtual etiquette</a:t>
            </a:r>
          </a:p>
        </p:txBody>
      </p:sp>
      <p:graphicFrame>
        <p:nvGraphicFramePr>
          <p:cNvPr id="10" name="Diagram 9" descr="four column graphic reviewing virtual etiquette">
            <a:extLst>
              <a:ext uri="{FF2B5EF4-FFF2-40B4-BE49-F238E27FC236}">
                <a16:creationId xmlns:a16="http://schemas.microsoft.com/office/drawing/2014/main" id="{D6768E66-353B-4D7B-9DB0-833861F719C7}"/>
              </a:ext>
            </a:extLst>
          </p:cNvPr>
          <p:cNvGraphicFramePr/>
          <p:nvPr>
            <p:extLst>
              <p:ext uri="{D42A27DB-BD31-4B8C-83A1-F6EECF244321}">
                <p14:modId xmlns:p14="http://schemas.microsoft.com/office/powerpoint/2010/main" val="1397350601"/>
              </p:ext>
            </p:extLst>
          </p:nvPr>
        </p:nvGraphicFramePr>
        <p:xfrm>
          <a:off x="1037505" y="1460244"/>
          <a:ext cx="7068989" cy="5051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024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246F0-4A36-E7CA-981E-10985830ADD5}"/>
              </a:ext>
            </a:extLst>
          </p:cNvPr>
          <p:cNvSpPr>
            <a:spLocks noGrp="1"/>
          </p:cNvSpPr>
          <p:nvPr>
            <p:ph type="title"/>
          </p:nvPr>
        </p:nvSpPr>
        <p:spPr>
          <a:xfrm>
            <a:off x="533400" y="492650"/>
            <a:ext cx="8305800" cy="663002"/>
          </a:xfrm>
        </p:spPr>
        <p:txBody>
          <a:bodyPr/>
          <a:lstStyle/>
          <a:p>
            <a:r>
              <a:rPr lang="en-US" dirty="0">
                <a:ea typeface="Open Sans"/>
                <a:cs typeface="Open Sans"/>
              </a:rPr>
              <a:t>EVENTS...</a:t>
            </a:r>
            <a:r>
              <a:rPr lang="en-US" b="1" dirty="0">
                <a:ea typeface="Open Sans"/>
                <a:cs typeface="Open Sans"/>
              </a:rPr>
              <a:t>HOW TO REQUEST CHARITIES</a:t>
            </a:r>
            <a:endParaRPr lang="en-US" b="1" dirty="0"/>
          </a:p>
        </p:txBody>
      </p:sp>
      <p:pic>
        <p:nvPicPr>
          <p:cNvPr id="5" name="Picture 5" descr="Screenshot of local website&#10;">
            <a:extLst>
              <a:ext uri="{FF2B5EF4-FFF2-40B4-BE49-F238E27FC236}">
                <a16:creationId xmlns:a16="http://schemas.microsoft.com/office/drawing/2014/main" id="{295F8AA5-1809-A2D7-0C4C-1C4E2DAC60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250" y="1635616"/>
            <a:ext cx="7487727" cy="4204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095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D6EBE-E41C-4D37-9496-BC4034C402CD}"/>
              </a:ext>
            </a:extLst>
          </p:cNvPr>
          <p:cNvSpPr>
            <a:spLocks noGrp="1"/>
          </p:cNvSpPr>
          <p:nvPr>
            <p:ph type="title"/>
          </p:nvPr>
        </p:nvSpPr>
        <p:spPr>
          <a:xfrm>
            <a:off x="533400" y="492938"/>
            <a:ext cx="8305800" cy="662425"/>
          </a:xfrm>
        </p:spPr>
        <p:txBody>
          <a:bodyPr/>
          <a:lstStyle/>
          <a:p>
            <a:r>
              <a:rPr lang="en-US" cap="all" dirty="0"/>
              <a:t>Campaign closeout</a:t>
            </a:r>
            <a:endParaRPr lang="en-US" cap="all"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DDBBA2C8-AA2D-9AFF-BF4B-CDCC018C4F24}"/>
              </a:ext>
            </a:extLst>
          </p:cNvPr>
          <p:cNvSpPr txBox="1"/>
          <p:nvPr/>
        </p:nvSpPr>
        <p:spPr>
          <a:xfrm>
            <a:off x="580952" y="1602527"/>
            <a:ext cx="4263223" cy="3693319"/>
          </a:xfrm>
          <a:prstGeom prst="rect">
            <a:avLst/>
          </a:prstGeom>
          <a:noFill/>
        </p:spPr>
        <p:txBody>
          <a:bodyPr wrap="square" lIns="91440" tIns="45720" rIns="91440" bIns="45720" anchor="t">
            <a:spAutoFit/>
          </a:bodyPr>
          <a:lstStyle/>
          <a:p>
            <a:pPr defTabSz="914400" fontAlgn="base">
              <a:lnSpc>
                <a:spcPct val="110000"/>
              </a:lnSpc>
              <a:spcAft>
                <a:spcPts val="600"/>
              </a:spcAft>
              <a:buClr>
                <a:srgbClr val="00B050"/>
              </a:buClr>
              <a:buSzPct val="105000"/>
            </a:pPr>
            <a:r>
              <a:rPr lang="en-US" sz="2400" b="1" dirty="0">
                <a:solidFill>
                  <a:srgbClr val="AC1A2F"/>
                </a:solidFill>
              </a:rPr>
              <a:t>Campaign Managers </a:t>
            </a:r>
          </a:p>
          <a:p>
            <a:pPr defTabSz="914400" fontAlgn="base">
              <a:lnSpc>
                <a:spcPct val="110000"/>
              </a:lnSpc>
              <a:spcAft>
                <a:spcPts val="600"/>
              </a:spcAft>
              <a:buClr>
                <a:srgbClr val="00B050"/>
              </a:buClr>
              <a:buSzPct val="105000"/>
            </a:pPr>
            <a:r>
              <a:rPr lang="en-US" sz="1800" b="1" dirty="0">
                <a:solidFill>
                  <a:srgbClr val="003479"/>
                </a:solidFill>
              </a:rPr>
              <a:t>Provide Recognition</a:t>
            </a:r>
            <a:endParaRPr lang="en-US" sz="1800" b="1" dirty="0">
              <a:solidFill>
                <a:srgbClr val="003479"/>
              </a:solidFill>
              <a:cs typeface="Calibri"/>
            </a:endParaRP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Thank your Keyworkers</a:t>
            </a:r>
            <a:endParaRPr lang="en-US" sz="1800" dirty="0">
              <a:solidFill>
                <a:srgbClr val="58585B"/>
              </a:solidFill>
              <a:cs typeface="Calibri"/>
            </a:endParaRP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Plan and host an awards ceremony</a:t>
            </a:r>
            <a:endParaRPr lang="en-US" sz="1800" dirty="0">
              <a:solidFill>
                <a:srgbClr val="58585B"/>
              </a:solidFill>
              <a:cs typeface="Calibri"/>
            </a:endParaRPr>
          </a:p>
          <a:p>
            <a:pPr marL="285750" lvl="1" indent="-285750" defTabSz="914400">
              <a:lnSpc>
                <a:spcPct val="110000"/>
              </a:lnSpc>
              <a:spcAft>
                <a:spcPts val="1200"/>
              </a:spcAft>
              <a:buClr>
                <a:srgbClr val="003479"/>
              </a:buClr>
              <a:buFont typeface="Wingdings" panose="05000000000000000000" pitchFamily="2" charset="2"/>
              <a:buChar char="ü"/>
            </a:pPr>
            <a:r>
              <a:rPr lang="en-US" sz="1800" dirty="0">
                <a:solidFill>
                  <a:srgbClr val="58585B"/>
                </a:solidFill>
              </a:rPr>
              <a:t>Provide certificates to Keyworkers</a:t>
            </a:r>
            <a:endParaRPr lang="en-US" sz="1800" dirty="0">
              <a:solidFill>
                <a:srgbClr val="58585B"/>
              </a:solidFill>
              <a:cs typeface="Calibri"/>
            </a:endParaRPr>
          </a:p>
          <a:p>
            <a:pPr marL="0" lvl="1" defTabSz="914400">
              <a:lnSpc>
                <a:spcPct val="110000"/>
              </a:lnSpc>
              <a:spcAft>
                <a:spcPts val="600"/>
              </a:spcAft>
              <a:buClr>
                <a:srgbClr val="003479"/>
              </a:buClr>
            </a:pPr>
            <a:r>
              <a:rPr lang="en-US" sz="1800" b="1" dirty="0">
                <a:solidFill>
                  <a:srgbClr val="003479"/>
                </a:solidFill>
              </a:rPr>
              <a:t>Campaign Close Out</a:t>
            </a:r>
            <a:endParaRPr lang="en-US" sz="1800" b="1" dirty="0">
              <a:solidFill>
                <a:srgbClr val="003479"/>
              </a:solidFill>
              <a:cs typeface="Calibri"/>
            </a:endParaRP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Provide lessons learned</a:t>
            </a:r>
            <a:endParaRPr lang="en-US" sz="1800" dirty="0">
              <a:solidFill>
                <a:srgbClr val="58585B"/>
              </a:solidFill>
              <a:cs typeface="Calibri"/>
            </a:endParaRP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Provide feedback</a:t>
            </a:r>
            <a:endParaRPr lang="en-US" sz="1800" dirty="0">
              <a:solidFill>
                <a:srgbClr val="58585B"/>
              </a:solidFill>
              <a:cs typeface="Calibri"/>
            </a:endParaRPr>
          </a:p>
          <a:p>
            <a:pPr marL="342900" indent="-342900" algn="l" rtl="0" fontAlgn="base">
              <a:spcAft>
                <a:spcPts val="1200"/>
              </a:spcAft>
              <a:buClr>
                <a:srgbClr val="00B050"/>
              </a:buClr>
              <a:buSzPct val="105000"/>
              <a:buFont typeface="Wingdings" panose="05000000000000000000" pitchFamily="2" charset="2"/>
              <a:buChar char="ü"/>
            </a:pPr>
            <a:endParaRPr lang="en-US" sz="2400" b="0" i="0" u="none" strike="noStrike" dirty="0">
              <a:solidFill>
                <a:srgbClr val="000000"/>
              </a:solidFill>
              <a:effectLst/>
              <a:latin typeface="Calibri" panose="020F0502020204030204" pitchFamily="34" charset="0"/>
            </a:endParaRPr>
          </a:p>
        </p:txBody>
      </p:sp>
      <p:sp>
        <p:nvSpPr>
          <p:cNvPr id="17" name="TextBox 16">
            <a:extLst>
              <a:ext uri="{FF2B5EF4-FFF2-40B4-BE49-F238E27FC236}">
                <a16:creationId xmlns:a16="http://schemas.microsoft.com/office/drawing/2014/main" id="{B5F63859-DDD9-BA70-191A-931DF30871AC}"/>
              </a:ext>
            </a:extLst>
          </p:cNvPr>
          <p:cNvSpPr txBox="1"/>
          <p:nvPr/>
        </p:nvSpPr>
        <p:spPr>
          <a:xfrm>
            <a:off x="4815310" y="1640664"/>
            <a:ext cx="4263223" cy="3693319"/>
          </a:xfrm>
          <a:prstGeom prst="rect">
            <a:avLst/>
          </a:prstGeom>
          <a:noFill/>
        </p:spPr>
        <p:txBody>
          <a:bodyPr wrap="square">
            <a:spAutoFit/>
          </a:bodyPr>
          <a:lstStyle/>
          <a:p>
            <a:pPr defTabSz="914400" fontAlgn="base">
              <a:lnSpc>
                <a:spcPct val="110000"/>
              </a:lnSpc>
              <a:spcAft>
                <a:spcPts val="600"/>
              </a:spcAft>
              <a:buClr>
                <a:srgbClr val="00B050"/>
              </a:buClr>
              <a:buSzPct val="105000"/>
            </a:pPr>
            <a:r>
              <a:rPr lang="en-US" sz="2400" b="1" dirty="0">
                <a:solidFill>
                  <a:srgbClr val="AC1A2F"/>
                </a:solidFill>
              </a:rPr>
              <a:t>Keyworkers</a:t>
            </a:r>
          </a:p>
          <a:p>
            <a:pPr defTabSz="914400" fontAlgn="base">
              <a:lnSpc>
                <a:spcPct val="110000"/>
              </a:lnSpc>
              <a:spcAft>
                <a:spcPts val="600"/>
              </a:spcAft>
              <a:buClr>
                <a:srgbClr val="00B050"/>
              </a:buClr>
              <a:buSzPct val="105000"/>
            </a:pPr>
            <a:r>
              <a:rPr lang="en-US" sz="1800" b="1" dirty="0">
                <a:solidFill>
                  <a:srgbClr val="003479"/>
                </a:solidFill>
              </a:rPr>
              <a:t>Provide Recognition</a:t>
            </a: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Distribute donor gifts</a:t>
            </a:r>
          </a:p>
          <a:p>
            <a:pPr marL="285750" lvl="1" indent="-285750" defTabSz="914400">
              <a:lnSpc>
                <a:spcPct val="110000"/>
              </a:lnSpc>
              <a:spcAft>
                <a:spcPts val="1200"/>
              </a:spcAft>
              <a:buClr>
                <a:srgbClr val="003479"/>
              </a:buClr>
              <a:buFont typeface="Wingdings" panose="05000000000000000000" pitchFamily="2" charset="2"/>
              <a:buChar char="ü"/>
            </a:pPr>
            <a:r>
              <a:rPr lang="en-US" sz="1800" dirty="0">
                <a:solidFill>
                  <a:srgbClr val="58585B"/>
                </a:solidFill>
              </a:rPr>
              <a:t>Thank EVERYONE</a:t>
            </a:r>
          </a:p>
          <a:p>
            <a:pPr marL="0" lvl="1" defTabSz="914400">
              <a:lnSpc>
                <a:spcPct val="110000"/>
              </a:lnSpc>
              <a:spcAft>
                <a:spcPts val="600"/>
              </a:spcAft>
              <a:buClr>
                <a:srgbClr val="003479"/>
              </a:buClr>
            </a:pPr>
            <a:r>
              <a:rPr lang="en-US" sz="1800" b="1" dirty="0">
                <a:solidFill>
                  <a:srgbClr val="003479"/>
                </a:solidFill>
              </a:rPr>
              <a:t>Campaign Close Out</a:t>
            </a: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Collect, review, and submit pledges</a:t>
            </a: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Attend event ceremonies</a:t>
            </a:r>
          </a:p>
          <a:p>
            <a:pPr marL="285750" lvl="1" indent="-285750" defTabSz="914400">
              <a:lnSpc>
                <a:spcPct val="110000"/>
              </a:lnSpc>
              <a:spcAft>
                <a:spcPts val="600"/>
              </a:spcAft>
              <a:buClr>
                <a:srgbClr val="003479"/>
              </a:buClr>
              <a:buFont typeface="Wingdings" panose="05000000000000000000" pitchFamily="2" charset="2"/>
              <a:buChar char="ü"/>
            </a:pPr>
            <a:r>
              <a:rPr lang="en-US" sz="1800" dirty="0">
                <a:solidFill>
                  <a:srgbClr val="58585B"/>
                </a:solidFill>
              </a:rPr>
              <a:t>Provide feedback</a:t>
            </a:r>
          </a:p>
          <a:p>
            <a:pPr marL="342900" indent="-342900" algn="l" rtl="0" fontAlgn="base">
              <a:spcAft>
                <a:spcPts val="1200"/>
              </a:spcAft>
              <a:buClr>
                <a:srgbClr val="00B050"/>
              </a:buClr>
              <a:buSzPct val="105000"/>
              <a:buFont typeface="Wingdings" panose="05000000000000000000" pitchFamily="2" charset="2"/>
              <a:buChar char="ü"/>
            </a:pPr>
            <a:endParaRPr lang="en-US" sz="2400" b="0" i="0" u="none" strike="noStrike" dirty="0">
              <a:solidFill>
                <a:srgbClr val="000000"/>
              </a:solidFill>
              <a:effectLst/>
              <a:latin typeface="Calibri" panose="020F0502020204030204" pitchFamily="34" charset="0"/>
            </a:endParaRPr>
          </a:p>
        </p:txBody>
      </p:sp>
      <p:grpSp>
        <p:nvGrpSpPr>
          <p:cNvPr id="7" name="Group 6" descr="Icons in a vertical line, megaphone, hands clapping, email, and a trophy.">
            <a:extLst>
              <a:ext uri="{FF2B5EF4-FFF2-40B4-BE49-F238E27FC236}">
                <a16:creationId xmlns:a16="http://schemas.microsoft.com/office/drawing/2014/main" id="{8CAAD5BD-D283-1DE5-602E-8C5539A98984}"/>
              </a:ext>
            </a:extLst>
          </p:cNvPr>
          <p:cNvGrpSpPr/>
          <p:nvPr/>
        </p:nvGrpSpPr>
        <p:grpSpPr>
          <a:xfrm>
            <a:off x="1233426" y="5193274"/>
            <a:ext cx="6653997" cy="1282771"/>
            <a:chOff x="102001" y="6873777"/>
            <a:chExt cx="6653997" cy="1282771"/>
          </a:xfrm>
        </p:grpSpPr>
        <p:cxnSp>
          <p:nvCxnSpPr>
            <p:cNvPr id="8" name="Straight Connector 7">
              <a:extLst>
                <a:ext uri="{FF2B5EF4-FFF2-40B4-BE49-F238E27FC236}">
                  <a16:creationId xmlns:a16="http://schemas.microsoft.com/office/drawing/2014/main" id="{19004814-FBFB-3FDD-376E-8E833E1A7F72}"/>
                </a:ext>
              </a:extLst>
            </p:cNvPr>
            <p:cNvCxnSpPr>
              <a:cxnSpLocks/>
            </p:cNvCxnSpPr>
            <p:nvPr/>
          </p:nvCxnSpPr>
          <p:spPr>
            <a:xfrm>
              <a:off x="102001" y="7524470"/>
              <a:ext cx="665399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961675-82E9-A96D-0618-F45029E7469A}"/>
                </a:ext>
              </a:extLst>
            </p:cNvPr>
            <p:cNvSpPr/>
            <p:nvPr/>
          </p:nvSpPr>
          <p:spPr>
            <a:xfrm>
              <a:off x="316139" y="6876388"/>
              <a:ext cx="1280160" cy="1280160"/>
            </a:xfrm>
            <a:prstGeom prst="ellipse">
              <a:avLst/>
            </a:prstGeom>
            <a:solidFill>
              <a:srgbClr val="00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1201C76-6C59-7F21-C061-0352378538EA}"/>
                </a:ext>
              </a:extLst>
            </p:cNvPr>
            <p:cNvSpPr/>
            <p:nvPr/>
          </p:nvSpPr>
          <p:spPr>
            <a:xfrm>
              <a:off x="3625197" y="6876388"/>
              <a:ext cx="1280160" cy="1280160"/>
            </a:xfrm>
            <a:prstGeom prst="ellipse">
              <a:avLst/>
            </a:prstGeom>
            <a:solidFill>
              <a:srgbClr val="00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06DEDAA-BF67-B17C-BE12-389202ED895E}"/>
                </a:ext>
              </a:extLst>
            </p:cNvPr>
            <p:cNvSpPr/>
            <p:nvPr/>
          </p:nvSpPr>
          <p:spPr>
            <a:xfrm>
              <a:off x="1970668" y="6876388"/>
              <a:ext cx="1280160" cy="1280160"/>
            </a:xfrm>
            <a:prstGeom prst="ellipse">
              <a:avLst/>
            </a:prstGeom>
            <a:solidFill>
              <a:srgbClr val="00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BC2B3A7-0089-319F-3845-8DDDF49DE719}"/>
                </a:ext>
              </a:extLst>
            </p:cNvPr>
            <p:cNvSpPr/>
            <p:nvPr/>
          </p:nvSpPr>
          <p:spPr>
            <a:xfrm>
              <a:off x="5274377" y="6873777"/>
              <a:ext cx="1280160" cy="1280160"/>
            </a:xfrm>
            <a:prstGeom prst="ellipse">
              <a:avLst/>
            </a:prstGeom>
            <a:solidFill>
              <a:srgbClr val="00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Trophy outline">
              <a:extLst>
                <a:ext uri="{FF2B5EF4-FFF2-40B4-BE49-F238E27FC236}">
                  <a16:creationId xmlns:a16="http://schemas.microsoft.com/office/drawing/2014/main" id="{9E117C89-0ACB-5EE6-D403-962BEF4A54F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57257" y="7057847"/>
              <a:ext cx="914400" cy="914400"/>
            </a:xfrm>
            <a:prstGeom prst="rect">
              <a:avLst/>
            </a:prstGeom>
          </p:spPr>
        </p:pic>
        <p:pic>
          <p:nvPicPr>
            <p:cNvPr id="14" name="Graphic 13" descr="Open envelope with solid fill">
              <a:extLst>
                <a:ext uri="{FF2B5EF4-FFF2-40B4-BE49-F238E27FC236}">
                  <a16:creationId xmlns:a16="http://schemas.microsoft.com/office/drawing/2014/main" id="{00AE5F47-9841-8FA9-4445-AE89454EB0B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811337" y="6998782"/>
              <a:ext cx="914400" cy="914400"/>
            </a:xfrm>
            <a:prstGeom prst="rect">
              <a:avLst/>
            </a:prstGeom>
          </p:spPr>
        </p:pic>
        <p:pic>
          <p:nvPicPr>
            <p:cNvPr id="15" name="Graphic 14" descr="Clapping hands outline">
              <a:extLst>
                <a:ext uri="{FF2B5EF4-FFF2-40B4-BE49-F238E27FC236}">
                  <a16:creationId xmlns:a16="http://schemas.microsoft.com/office/drawing/2014/main" id="{2B6EB5B8-88C2-05B8-D3DD-B9F845A6515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101975" y="7021550"/>
              <a:ext cx="1005840" cy="1005840"/>
            </a:xfrm>
            <a:prstGeom prst="rect">
              <a:avLst/>
            </a:prstGeom>
          </p:spPr>
        </p:pic>
        <p:pic>
          <p:nvPicPr>
            <p:cNvPr id="16" name="Graphic 15" descr="Megaphone outline">
              <a:extLst>
                <a:ext uri="{FF2B5EF4-FFF2-40B4-BE49-F238E27FC236}">
                  <a16:creationId xmlns:a16="http://schemas.microsoft.com/office/drawing/2014/main" id="{04177749-1F3C-1E47-F91F-FEA4E2DD1E3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28679" y="6971698"/>
              <a:ext cx="1056617" cy="1056617"/>
            </a:xfrm>
            <a:prstGeom prst="rect">
              <a:avLst/>
            </a:prstGeom>
          </p:spPr>
        </p:pic>
      </p:grpSp>
    </p:spTree>
    <p:extLst>
      <p:ext uri="{BB962C8B-B14F-4D97-AF65-F5344CB8AC3E}">
        <p14:creationId xmlns:p14="http://schemas.microsoft.com/office/powerpoint/2010/main" val="1673289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8E8D4-9C95-4D86-B1BE-FD3C7B2DE18D}"/>
              </a:ext>
            </a:extLst>
          </p:cNvPr>
          <p:cNvSpPr>
            <a:spLocks noGrp="1"/>
          </p:cNvSpPr>
          <p:nvPr>
            <p:ph type="title"/>
          </p:nvPr>
        </p:nvSpPr>
        <p:spPr>
          <a:xfrm>
            <a:off x="285751" y="1807697"/>
            <a:ext cx="8305800" cy="663002"/>
          </a:xfrm>
        </p:spPr>
        <p:txBody>
          <a:bodyPr wrap="square" anchor="ctr">
            <a:normAutofit fontScale="90000"/>
          </a:bodyPr>
          <a:lstStyle/>
          <a:p>
            <a:r>
              <a:rPr lang="en-US" dirty="0"/>
              <a:t>WAYS TO GIVE</a:t>
            </a:r>
          </a:p>
        </p:txBody>
      </p:sp>
      <p:pic>
        <p:nvPicPr>
          <p:cNvPr id="11" name="Picture 10" descr="Logo of a laptop computer with the CFC blue logo inside">
            <a:extLst>
              <a:ext uri="{FF2B5EF4-FFF2-40B4-BE49-F238E27FC236}">
                <a16:creationId xmlns:a16="http://schemas.microsoft.com/office/drawing/2014/main" id="{D2818E19-8E46-230E-3C69-0B6936F5B6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9702" y="2797391"/>
            <a:ext cx="1511746" cy="1099769"/>
          </a:xfrm>
          <a:prstGeom prst="rect">
            <a:avLst/>
          </a:prstGeom>
        </p:spPr>
      </p:pic>
      <p:pic>
        <p:nvPicPr>
          <p:cNvPr id="10" name="Picture 9" descr="A logo of a hand holding a paper with a pen on it">
            <a:extLst>
              <a:ext uri="{FF2B5EF4-FFF2-40B4-BE49-F238E27FC236}">
                <a16:creationId xmlns:a16="http://schemas.microsoft.com/office/drawing/2014/main" id="{4D9FAA0A-C7F9-AE16-B104-B3783F7CA4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48549" y="2797391"/>
            <a:ext cx="1580204" cy="1123054"/>
          </a:xfrm>
          <a:prstGeom prst="rect">
            <a:avLst/>
          </a:prstGeom>
        </p:spPr>
      </p:pic>
      <p:pic>
        <p:nvPicPr>
          <p:cNvPr id="12" name="Picture 11" descr="Icon of a phone with a credit card">
            <a:extLst>
              <a:ext uri="{FF2B5EF4-FFF2-40B4-BE49-F238E27FC236}">
                <a16:creationId xmlns:a16="http://schemas.microsoft.com/office/drawing/2014/main" id="{8BF0F662-65CD-A5A3-6F9C-56B4E0E374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3827" y="2883856"/>
            <a:ext cx="1087070" cy="1098594"/>
          </a:xfrm>
          <a:prstGeom prst="rect">
            <a:avLst/>
          </a:prstGeom>
        </p:spPr>
      </p:pic>
      <p:sp>
        <p:nvSpPr>
          <p:cNvPr id="14" name="TextBox 13">
            <a:extLst>
              <a:ext uri="{FF2B5EF4-FFF2-40B4-BE49-F238E27FC236}">
                <a16:creationId xmlns:a16="http://schemas.microsoft.com/office/drawing/2014/main" id="{B8A05245-92D2-C6E4-AA55-C0A392B9FEEE}"/>
              </a:ext>
            </a:extLst>
          </p:cNvPr>
          <p:cNvSpPr txBox="1"/>
          <p:nvPr/>
        </p:nvSpPr>
        <p:spPr>
          <a:xfrm>
            <a:off x="1178833" y="4200921"/>
            <a:ext cx="2273483" cy="646203"/>
          </a:xfrm>
          <a:prstGeom prst="rect">
            <a:avLst/>
          </a:prstGeom>
          <a:noFill/>
        </p:spPr>
        <p:txBody>
          <a:bodyPr wrap="square">
            <a:spAutoFit/>
          </a:bodyPr>
          <a:lstStyle/>
          <a:p>
            <a:pPr algn="ctr">
              <a:lnSpc>
                <a:spcPct val="105000"/>
              </a:lnSpc>
              <a:spcAft>
                <a:spcPts val="600"/>
              </a:spcAft>
              <a:buClr>
                <a:srgbClr val="003479"/>
              </a:buClr>
            </a:pPr>
            <a:r>
              <a:rPr lang="en-US" sz="1800" b="1" dirty="0">
                <a:solidFill>
                  <a:srgbClr val="AC1A2F"/>
                </a:solidFill>
                <a:latin typeface="Calibri" panose="020F0502020204030204" pitchFamily="34" charset="0"/>
                <a:cs typeface="Calibri" panose="020F0502020204030204" pitchFamily="34" charset="0"/>
              </a:rPr>
              <a:t>Online Giving</a:t>
            </a:r>
            <a:endParaRPr lang="en-US" sz="1800" dirty="0">
              <a:solidFill>
                <a:srgbClr val="AC1A2F"/>
              </a:solidFill>
              <a:latin typeface="Calibri" panose="020F0502020204030204" pitchFamily="34" charset="0"/>
              <a:cs typeface="Calibri" panose="020F0502020204030204" pitchFamily="34" charset="0"/>
            </a:endParaRPr>
          </a:p>
          <a:p>
            <a:pPr marR="0" lvl="0" indent="-171450" algn="ctr">
              <a:lnSpc>
                <a:spcPct val="105000"/>
              </a:lnSpc>
              <a:spcBef>
                <a:spcPts val="0"/>
              </a:spcBef>
              <a:buClr>
                <a:srgbClr val="003479"/>
              </a:buClr>
              <a:buFont typeface="Arial" panose="020B0604020202020204" pitchFamily="34" charset="0"/>
              <a:buChar char="•"/>
            </a:pPr>
            <a:endParaRPr lang="en-US" sz="1200" dirty="0">
              <a:solidFill>
                <a:srgbClr val="AC1A2F"/>
              </a:solidFill>
              <a:effectLst/>
              <a:ea typeface="Arial" panose="020B0604020202020204" pitchFamily="34" charset="0"/>
            </a:endParaRPr>
          </a:p>
        </p:txBody>
      </p:sp>
      <p:sp>
        <p:nvSpPr>
          <p:cNvPr id="15" name="TextBox 14">
            <a:extLst>
              <a:ext uri="{FF2B5EF4-FFF2-40B4-BE49-F238E27FC236}">
                <a16:creationId xmlns:a16="http://schemas.microsoft.com/office/drawing/2014/main" id="{E193A868-6B40-C5AC-8103-A649625CE955}"/>
              </a:ext>
            </a:extLst>
          </p:cNvPr>
          <p:cNvSpPr txBox="1"/>
          <p:nvPr/>
        </p:nvSpPr>
        <p:spPr>
          <a:xfrm>
            <a:off x="3435912" y="4185176"/>
            <a:ext cx="2273483" cy="371384"/>
          </a:xfrm>
          <a:prstGeom prst="rect">
            <a:avLst/>
          </a:prstGeom>
          <a:noFill/>
        </p:spPr>
        <p:txBody>
          <a:bodyPr wrap="square">
            <a:spAutoFit/>
          </a:bodyPr>
          <a:lstStyle/>
          <a:p>
            <a:pPr algn="ctr">
              <a:lnSpc>
                <a:spcPct val="105000"/>
              </a:lnSpc>
              <a:spcAft>
                <a:spcPts val="600"/>
              </a:spcAft>
              <a:buClr>
                <a:srgbClr val="003479"/>
              </a:buClr>
            </a:pPr>
            <a:r>
              <a:rPr lang="en-US" sz="1800" b="1" dirty="0">
                <a:solidFill>
                  <a:srgbClr val="AC1A2F"/>
                </a:solidFill>
                <a:latin typeface="Calibri" panose="020F0502020204030204" pitchFamily="34" charset="0"/>
                <a:cs typeface="Calibri" panose="020F0502020204030204" pitchFamily="34" charset="0"/>
              </a:rPr>
              <a:t>Paper Pledge Form</a:t>
            </a:r>
          </a:p>
        </p:txBody>
      </p:sp>
      <p:sp>
        <p:nvSpPr>
          <p:cNvPr id="17" name="TextBox 16">
            <a:extLst>
              <a:ext uri="{FF2B5EF4-FFF2-40B4-BE49-F238E27FC236}">
                <a16:creationId xmlns:a16="http://schemas.microsoft.com/office/drawing/2014/main" id="{61612241-1AD9-27C2-867E-4C2AF1F93A3C}"/>
              </a:ext>
            </a:extLst>
          </p:cNvPr>
          <p:cNvSpPr txBox="1"/>
          <p:nvPr/>
        </p:nvSpPr>
        <p:spPr>
          <a:xfrm>
            <a:off x="5195994" y="4140401"/>
            <a:ext cx="2728805" cy="739177"/>
          </a:xfrm>
          <a:prstGeom prst="rect">
            <a:avLst/>
          </a:prstGeom>
          <a:noFill/>
        </p:spPr>
        <p:txBody>
          <a:bodyPr wrap="square">
            <a:spAutoFit/>
          </a:bodyPr>
          <a:lstStyle/>
          <a:p>
            <a:pPr algn="ctr">
              <a:lnSpc>
                <a:spcPct val="105000"/>
              </a:lnSpc>
              <a:spcAft>
                <a:spcPts val="600"/>
              </a:spcAft>
              <a:buClr>
                <a:srgbClr val="003479"/>
              </a:buClr>
            </a:pPr>
            <a:r>
              <a:rPr lang="en-US" sz="1800" b="1" dirty="0">
                <a:solidFill>
                  <a:srgbClr val="AC1A2F"/>
                </a:solidFill>
                <a:latin typeface="Calibri" panose="020F0502020204030204" pitchFamily="34" charset="0"/>
                <a:cs typeface="Calibri" panose="020F0502020204030204" pitchFamily="34" charset="0"/>
              </a:rPr>
              <a:t>CFC Giving</a:t>
            </a:r>
          </a:p>
          <a:p>
            <a:pPr algn="ctr">
              <a:lnSpc>
                <a:spcPct val="105000"/>
              </a:lnSpc>
              <a:spcAft>
                <a:spcPts val="600"/>
              </a:spcAft>
              <a:buClr>
                <a:srgbClr val="003479"/>
              </a:buClr>
            </a:pPr>
            <a:r>
              <a:rPr lang="en-US" sz="1800" b="1" dirty="0">
                <a:solidFill>
                  <a:srgbClr val="AC1A2F"/>
                </a:solidFill>
                <a:latin typeface="Calibri" panose="020F0502020204030204" pitchFamily="34" charset="0"/>
                <a:cs typeface="Calibri" panose="020F0502020204030204" pitchFamily="34" charset="0"/>
              </a:rPr>
              <a:t> Mobile App</a:t>
            </a:r>
          </a:p>
        </p:txBody>
      </p:sp>
      <p:sp>
        <p:nvSpPr>
          <p:cNvPr id="5" name="TextBox 4">
            <a:extLst>
              <a:ext uri="{FF2B5EF4-FFF2-40B4-BE49-F238E27FC236}">
                <a16:creationId xmlns:a16="http://schemas.microsoft.com/office/drawing/2014/main" id="{6DF0385F-CA37-4E81-9A75-5577DF315B3A}"/>
              </a:ext>
            </a:extLst>
          </p:cNvPr>
          <p:cNvSpPr txBox="1"/>
          <p:nvPr/>
        </p:nvSpPr>
        <p:spPr>
          <a:xfrm>
            <a:off x="928794" y="5370928"/>
            <a:ext cx="8534399" cy="694357"/>
          </a:xfrm>
          <a:prstGeom prst="rect">
            <a:avLst/>
          </a:prstGeom>
          <a:noFill/>
        </p:spPr>
        <p:txBody>
          <a:bodyPr wrap="square" rtlCol="0">
            <a:spAutoFit/>
          </a:bodyPr>
          <a:lstStyle/>
          <a:p>
            <a:pPr algn="ctr"/>
            <a:r>
              <a:rPr lang="en-US" sz="2400" b="1" dirty="0">
                <a:solidFill>
                  <a:schemeClr val="accent1"/>
                </a:solidFill>
              </a:rPr>
              <a:t>Federal employees can also donate volunteer hours! </a:t>
            </a:r>
          </a:p>
          <a:p>
            <a:endParaRPr lang="en-US" dirty="0"/>
          </a:p>
        </p:txBody>
      </p:sp>
      <p:pic>
        <p:nvPicPr>
          <p:cNvPr id="19" name="Graphic 18" descr="Raised hand outline">
            <a:extLst>
              <a:ext uri="{FF2B5EF4-FFF2-40B4-BE49-F238E27FC236}">
                <a16:creationId xmlns:a16="http://schemas.microsoft.com/office/drawing/2014/main" id="{C709D2E6-FCDD-7B6B-62F6-A2C8C4B47C0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28794" y="5084897"/>
            <a:ext cx="914400" cy="914400"/>
          </a:xfrm>
          <a:prstGeom prst="rect">
            <a:avLst/>
          </a:prstGeom>
        </p:spPr>
      </p:pic>
    </p:spTree>
    <p:extLst>
      <p:ext uri="{BB962C8B-B14F-4D97-AF65-F5344CB8AC3E}">
        <p14:creationId xmlns:p14="http://schemas.microsoft.com/office/powerpoint/2010/main" val="112928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5275F9-5965-4631-BCD0-3DEE82DC660D}"/>
              </a:ext>
            </a:extLst>
          </p:cNvPr>
          <p:cNvSpPr>
            <a:spLocks noGrp="1"/>
          </p:cNvSpPr>
          <p:nvPr>
            <p:ph type="title"/>
          </p:nvPr>
        </p:nvSpPr>
        <p:spPr>
          <a:xfrm>
            <a:off x="533400" y="193497"/>
            <a:ext cx="8305800" cy="1261307"/>
          </a:xfrm>
        </p:spPr>
        <p:txBody>
          <a:bodyPr/>
          <a:lstStyle/>
          <a:p>
            <a:r>
              <a:rPr lang="en-US" b="1" dirty="0"/>
              <a:t>ONLINE DONATIONS</a:t>
            </a:r>
            <a:br>
              <a:rPr lang="en-US" b="1" dirty="0"/>
            </a:br>
            <a:r>
              <a:rPr lang="en-US" b="1" dirty="0"/>
              <a:t>STEP 1: </a:t>
            </a:r>
            <a:r>
              <a:rPr lang="en-US" dirty="0"/>
              <a:t>CLICK </a:t>
            </a:r>
            <a:r>
              <a:rPr lang="en-US" b="1" dirty="0">
                <a:solidFill>
                  <a:srgbClr val="AC1A2F"/>
                </a:solidFill>
              </a:rPr>
              <a:t>DONATE</a:t>
            </a:r>
            <a:r>
              <a:rPr lang="en-US" dirty="0"/>
              <a:t> AT </a:t>
            </a:r>
            <a:r>
              <a:rPr lang="en-US" b="1" dirty="0">
                <a:solidFill>
                  <a:srgbClr val="AC1A2F"/>
                </a:solidFill>
              </a:rPr>
              <a:t>GIVECFC.ORG.</a:t>
            </a:r>
          </a:p>
        </p:txBody>
      </p:sp>
      <p:pic>
        <p:nvPicPr>
          <p:cNvPr id="3" name="Picture 2" descr="screenshot of the CFC website showing the location of the Donate button (top-right)">
            <a:extLst>
              <a:ext uri="{FF2B5EF4-FFF2-40B4-BE49-F238E27FC236}">
                <a16:creationId xmlns:a16="http://schemas.microsoft.com/office/drawing/2014/main" id="{3122A4B1-A147-41BA-8627-BFBD846615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77" y="1750629"/>
            <a:ext cx="8001045" cy="4703419"/>
          </a:xfrm>
          <a:prstGeom prst="rect">
            <a:avLst/>
          </a:prstGeom>
          <a:ln>
            <a:noFill/>
          </a:ln>
          <a:effectLst>
            <a:outerShdw blurRad="292100" dist="139700" dir="2700000" algn="tl" rotWithShape="0">
              <a:srgbClr val="333333">
                <a:alpha val="65000"/>
              </a:srgbClr>
            </a:outerShdw>
          </a:effectLst>
        </p:spPr>
      </p:pic>
      <p:sp>
        <p:nvSpPr>
          <p:cNvPr id="7" name="Arrow: Down 6">
            <a:extLst>
              <a:ext uri="{FF2B5EF4-FFF2-40B4-BE49-F238E27FC236}">
                <a16:creationId xmlns:a16="http://schemas.microsoft.com/office/drawing/2014/main" id="{FF8CDC0F-04D2-4819-A73F-D4DB398885EA}"/>
              </a:ext>
              <a:ext uri="{C183D7F6-B498-43B3-948B-1728B52AA6E4}">
                <adec:decorative xmlns:adec="http://schemas.microsoft.com/office/drawing/2017/decorative" xmlns="" val="1"/>
              </a:ext>
            </a:extLst>
          </p:cNvPr>
          <p:cNvSpPr/>
          <p:nvPr/>
        </p:nvSpPr>
        <p:spPr>
          <a:xfrm rot="8215891">
            <a:off x="8144731" y="2398202"/>
            <a:ext cx="744037" cy="1041121"/>
          </a:xfrm>
          <a:prstGeom prst="downArrow">
            <a:avLst>
              <a:gd name="adj1" fmla="val 29681"/>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588087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E3DCA-D964-40B1-A03E-8C1B0A39B378}"/>
              </a:ext>
            </a:extLst>
          </p:cNvPr>
          <p:cNvSpPr>
            <a:spLocks noGrp="1"/>
          </p:cNvSpPr>
          <p:nvPr>
            <p:ph type="title"/>
          </p:nvPr>
        </p:nvSpPr>
        <p:spPr>
          <a:xfrm>
            <a:off x="561975" y="391282"/>
            <a:ext cx="8305800" cy="1261307"/>
          </a:xfrm>
        </p:spPr>
        <p:txBody>
          <a:bodyPr/>
          <a:lstStyle/>
          <a:p>
            <a:pPr marL="0" indent="0">
              <a:buNone/>
            </a:pPr>
            <a:r>
              <a:rPr lang="en-US" b="1" cap="all" dirty="0"/>
              <a:t>Step 2:</a:t>
            </a:r>
            <a:r>
              <a:rPr lang="en-US" b="1" cap="all" dirty="0">
                <a:solidFill>
                  <a:schemeClr val="accent1"/>
                </a:solidFill>
              </a:rPr>
              <a:t> </a:t>
            </a:r>
            <a:r>
              <a:rPr lang="en-US" b="1" cap="all" dirty="0">
                <a:solidFill>
                  <a:srgbClr val="AC1A2F"/>
                </a:solidFill>
              </a:rPr>
              <a:t>CREATE AN ACCOUNT </a:t>
            </a:r>
            <a:r>
              <a:rPr lang="en-US" cap="all" dirty="0"/>
              <a:t>or </a:t>
            </a:r>
            <a:br>
              <a:rPr lang="en-US" cap="all" dirty="0"/>
            </a:br>
            <a:r>
              <a:rPr lang="en-US" b="1" cap="all" dirty="0">
                <a:solidFill>
                  <a:srgbClr val="AC1A2F"/>
                </a:solidFill>
              </a:rPr>
              <a:t>LOG IN </a:t>
            </a:r>
            <a:r>
              <a:rPr lang="en-US" cap="all" dirty="0"/>
              <a:t>to your existing account.</a:t>
            </a:r>
          </a:p>
        </p:txBody>
      </p:sp>
      <p:pic>
        <p:nvPicPr>
          <p:cNvPr id="12" name="Picture 11" descr="screenshot of the home page of the official CFC giving website">
            <a:extLst>
              <a:ext uri="{FF2B5EF4-FFF2-40B4-BE49-F238E27FC236}">
                <a16:creationId xmlns:a16="http://schemas.microsoft.com/office/drawing/2014/main" id="{87E215FE-4ACA-E35E-5D91-0FCFD9C239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563" y="1976194"/>
            <a:ext cx="8470874" cy="423543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1E3CB42-7823-44C3-AD72-A0E748EF4D4B}"/>
              </a:ext>
            </a:extLst>
          </p:cNvPr>
          <p:cNvSpPr txBox="1"/>
          <p:nvPr/>
        </p:nvSpPr>
        <p:spPr>
          <a:xfrm>
            <a:off x="6802565" y="3039573"/>
            <a:ext cx="2087851" cy="523220"/>
          </a:xfrm>
          <a:prstGeom prst="rect">
            <a:avLst/>
          </a:prstGeom>
          <a:noFill/>
        </p:spPr>
        <p:txBody>
          <a:bodyPr wrap="square" rtlCol="0">
            <a:spAutoFit/>
          </a:bodyPr>
          <a:lstStyle/>
          <a:p>
            <a:pPr algn="ctr"/>
            <a:r>
              <a:rPr lang="en-US" sz="1400" b="1" dirty="0">
                <a:solidFill>
                  <a:schemeClr val="accent2"/>
                </a:solidFill>
              </a:rPr>
              <a:t>New Users: </a:t>
            </a:r>
          </a:p>
          <a:p>
            <a:pPr algn="ctr"/>
            <a:r>
              <a:rPr lang="en-US" sz="1400" b="1" dirty="0">
                <a:solidFill>
                  <a:schemeClr val="accent2"/>
                </a:solidFill>
              </a:rPr>
              <a:t>Click “Sign Up Now”</a:t>
            </a:r>
          </a:p>
        </p:txBody>
      </p:sp>
      <p:sp>
        <p:nvSpPr>
          <p:cNvPr id="14" name="Arrow: Down 13">
            <a:extLst>
              <a:ext uri="{FF2B5EF4-FFF2-40B4-BE49-F238E27FC236}">
                <a16:creationId xmlns:a16="http://schemas.microsoft.com/office/drawing/2014/main" id="{F4480857-2423-46D8-8DEE-FEA958D8CC2D}"/>
              </a:ext>
              <a:ext uri="{C183D7F6-B498-43B3-948B-1728B52AA6E4}">
                <adec:decorative xmlns:adec="http://schemas.microsoft.com/office/drawing/2017/decorative" xmlns="" val="1"/>
              </a:ext>
            </a:extLst>
          </p:cNvPr>
          <p:cNvSpPr/>
          <p:nvPr/>
        </p:nvSpPr>
        <p:spPr>
          <a:xfrm rot="1782297">
            <a:off x="8339157" y="3474732"/>
            <a:ext cx="375185" cy="718761"/>
          </a:xfrm>
          <a:prstGeom prst="downArrow">
            <a:avLst>
              <a:gd name="adj1" fmla="val 29681"/>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TextBox 8">
            <a:extLst>
              <a:ext uri="{FF2B5EF4-FFF2-40B4-BE49-F238E27FC236}">
                <a16:creationId xmlns:a16="http://schemas.microsoft.com/office/drawing/2014/main" id="{187E0281-C160-4260-A3CD-9FCA34F03B39}"/>
              </a:ext>
            </a:extLst>
          </p:cNvPr>
          <p:cNvSpPr txBox="1"/>
          <p:nvPr/>
        </p:nvSpPr>
        <p:spPr>
          <a:xfrm>
            <a:off x="4714875" y="6273626"/>
            <a:ext cx="2087851" cy="523220"/>
          </a:xfrm>
          <a:prstGeom prst="rect">
            <a:avLst/>
          </a:prstGeom>
          <a:noFill/>
        </p:spPr>
        <p:txBody>
          <a:bodyPr wrap="square" rtlCol="0">
            <a:spAutoFit/>
          </a:bodyPr>
          <a:lstStyle/>
          <a:p>
            <a:pPr algn="ctr"/>
            <a:r>
              <a:rPr lang="en-US" sz="1400" b="1" dirty="0">
                <a:solidFill>
                  <a:schemeClr val="accent2"/>
                </a:solidFill>
              </a:rPr>
              <a:t>Returning Donors: </a:t>
            </a:r>
          </a:p>
          <a:p>
            <a:pPr algn="ctr"/>
            <a:r>
              <a:rPr lang="en-US" sz="1400" b="1" dirty="0">
                <a:solidFill>
                  <a:schemeClr val="accent2"/>
                </a:solidFill>
              </a:rPr>
              <a:t>Click “Sign In”</a:t>
            </a:r>
          </a:p>
        </p:txBody>
      </p:sp>
      <p:sp>
        <p:nvSpPr>
          <p:cNvPr id="13" name="Arrow: Down 12">
            <a:extLst>
              <a:ext uri="{FF2B5EF4-FFF2-40B4-BE49-F238E27FC236}">
                <a16:creationId xmlns:a16="http://schemas.microsoft.com/office/drawing/2014/main" id="{8FA034C6-5B2E-4C7A-B8D5-1641D9D363C2}"/>
              </a:ext>
              <a:ext uri="{C183D7F6-B498-43B3-948B-1728B52AA6E4}">
                <adec:decorative xmlns:adec="http://schemas.microsoft.com/office/drawing/2017/decorative" xmlns="" val="1"/>
              </a:ext>
            </a:extLst>
          </p:cNvPr>
          <p:cNvSpPr/>
          <p:nvPr/>
        </p:nvSpPr>
        <p:spPr>
          <a:xfrm rot="12505447">
            <a:off x="6614972" y="5852251"/>
            <a:ext cx="375185" cy="718761"/>
          </a:xfrm>
          <a:prstGeom prst="downArrow">
            <a:avLst>
              <a:gd name="adj1" fmla="val 29681"/>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2598619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8E5D7-C459-4F80-B517-987D65EF1F88}"/>
              </a:ext>
            </a:extLst>
          </p:cNvPr>
          <p:cNvSpPr>
            <a:spLocks noGrp="1"/>
          </p:cNvSpPr>
          <p:nvPr>
            <p:ph type="title"/>
          </p:nvPr>
        </p:nvSpPr>
        <p:spPr>
          <a:xfrm>
            <a:off x="533400" y="194876"/>
            <a:ext cx="6567488" cy="1258550"/>
          </a:xfrm>
        </p:spPr>
        <p:txBody>
          <a:bodyPr/>
          <a:lstStyle/>
          <a:p>
            <a:pPr marL="0" indent="0">
              <a:buNone/>
            </a:pPr>
            <a:r>
              <a:rPr lang="en-US" b="1" cap="all" dirty="0"/>
              <a:t>Step 3: </a:t>
            </a:r>
            <a:r>
              <a:rPr lang="en-US" b="1" cap="all" dirty="0">
                <a:solidFill>
                  <a:srgbClr val="AC1A2F"/>
                </a:solidFill>
              </a:rPr>
              <a:t>COMPLETE</a:t>
            </a:r>
            <a:r>
              <a:rPr lang="en-US" cap="all" dirty="0"/>
              <a:t> or </a:t>
            </a:r>
            <a:r>
              <a:rPr lang="en-US" b="1" cap="all" dirty="0">
                <a:solidFill>
                  <a:srgbClr val="AC1A2F"/>
                </a:solidFill>
              </a:rPr>
              <a:t>UPDATE</a:t>
            </a:r>
            <a:r>
              <a:rPr lang="en-US" cap="all" dirty="0"/>
              <a:t> your profile.</a:t>
            </a:r>
          </a:p>
        </p:txBody>
      </p:sp>
      <p:sp>
        <p:nvSpPr>
          <p:cNvPr id="2" name="Content Placeholder 1">
            <a:extLst>
              <a:ext uri="{FF2B5EF4-FFF2-40B4-BE49-F238E27FC236}">
                <a16:creationId xmlns:a16="http://schemas.microsoft.com/office/drawing/2014/main" id="{A5698597-F9FA-4CDE-AB64-DB62E2E7E8BC}"/>
              </a:ext>
            </a:extLst>
          </p:cNvPr>
          <p:cNvSpPr>
            <a:spLocks noGrp="1"/>
          </p:cNvSpPr>
          <p:nvPr>
            <p:ph idx="1"/>
          </p:nvPr>
        </p:nvSpPr>
        <p:spPr>
          <a:xfrm>
            <a:off x="393539" y="1560282"/>
            <a:ext cx="3993266" cy="5042001"/>
          </a:xfrm>
        </p:spPr>
        <p:txBody>
          <a:bodyPr vert="horz" lIns="91440" tIns="45720" rIns="91440" bIns="45720" rtlCol="0" anchor="t">
            <a:normAutofit lnSpcReduction="10000"/>
          </a:bodyPr>
          <a:lstStyle/>
          <a:p>
            <a:pPr marL="0" indent="0">
              <a:buNone/>
            </a:pPr>
            <a:endParaRPr lang="en-US" sz="2000" dirty="0"/>
          </a:p>
          <a:p>
            <a:pPr marL="0" indent="0">
              <a:buNone/>
            </a:pPr>
            <a:r>
              <a:rPr lang="en-US" sz="2000" dirty="0">
                <a:solidFill>
                  <a:srgbClr val="58585B"/>
                </a:solidFill>
              </a:rPr>
              <a:t>a. Enter the </a:t>
            </a:r>
            <a:r>
              <a:rPr lang="en-US" sz="2000" b="1" dirty="0">
                <a:solidFill>
                  <a:srgbClr val="58585B"/>
                </a:solidFill>
              </a:rPr>
              <a:t>ZIP code </a:t>
            </a:r>
            <a:r>
              <a:rPr lang="en-US" sz="2000" dirty="0">
                <a:solidFill>
                  <a:srgbClr val="58585B"/>
                </a:solidFill>
              </a:rPr>
              <a:t>of your office to access the correct list of units/offices.</a:t>
            </a:r>
          </a:p>
          <a:p>
            <a:pPr marL="0" indent="0">
              <a:buNone/>
            </a:pPr>
            <a:r>
              <a:rPr lang="en-US" sz="2000" b="1" dirty="0">
                <a:solidFill>
                  <a:srgbClr val="AC1A2F"/>
                </a:solidFill>
              </a:rPr>
              <a:t>Our office ZIP code is:______</a:t>
            </a:r>
          </a:p>
          <a:p>
            <a:pPr marL="0" indent="0">
              <a:buNone/>
            </a:pPr>
            <a:endParaRPr lang="en-US" sz="2000" b="1" dirty="0">
              <a:solidFill>
                <a:schemeClr val="accent4"/>
              </a:solidFill>
            </a:endParaRPr>
          </a:p>
          <a:p>
            <a:pPr marL="0" indent="0">
              <a:buNone/>
            </a:pPr>
            <a:r>
              <a:rPr lang="en-US" sz="2000" dirty="0">
                <a:solidFill>
                  <a:srgbClr val="58585B"/>
                </a:solidFill>
              </a:rPr>
              <a:t>b. Enter your </a:t>
            </a:r>
            <a:r>
              <a:rPr lang="en-US" sz="2000" b="1" dirty="0">
                <a:solidFill>
                  <a:srgbClr val="58585B"/>
                </a:solidFill>
              </a:rPr>
              <a:t>CFC unit code </a:t>
            </a:r>
            <a:r>
              <a:rPr lang="en-US" sz="2000" dirty="0">
                <a:solidFill>
                  <a:srgbClr val="58585B"/>
                </a:solidFill>
              </a:rPr>
              <a:t>to automatically populate the Department/Agency/Office selections. </a:t>
            </a:r>
          </a:p>
          <a:p>
            <a:pPr marL="0" indent="0">
              <a:buNone/>
            </a:pPr>
            <a:r>
              <a:rPr lang="en-US" sz="2000" b="1" dirty="0">
                <a:solidFill>
                  <a:srgbClr val="AC1A2F"/>
                </a:solidFill>
              </a:rPr>
              <a:t>Our CFC unit code is:______</a:t>
            </a:r>
          </a:p>
          <a:p>
            <a:pPr marL="0" indent="0">
              <a:buNone/>
            </a:pPr>
            <a:endParaRPr lang="en-US" sz="2000" b="1" i="1" dirty="0">
              <a:solidFill>
                <a:schemeClr val="accent4"/>
              </a:solidFill>
            </a:endParaRPr>
          </a:p>
          <a:p>
            <a:pPr marL="0" indent="0">
              <a:buNone/>
            </a:pPr>
            <a:r>
              <a:rPr lang="en-US" sz="1800" i="1" dirty="0">
                <a:solidFill>
                  <a:srgbClr val="58585B"/>
                </a:solidFill>
                <a:latin typeface="Open Sans"/>
              </a:rPr>
              <a:t>*If you can't find your D/A/O, contact your Campaign Manager or local CFC office for assistance. </a:t>
            </a:r>
          </a:p>
          <a:p>
            <a:pPr marL="0" indent="0">
              <a:buNone/>
            </a:pPr>
            <a:endParaRPr lang="en-US" dirty="0"/>
          </a:p>
        </p:txBody>
      </p:sp>
      <p:pic>
        <p:nvPicPr>
          <p:cNvPr id="7" name="Picture 6" descr="screenshot of the Personal Information form on the CFC website">
            <a:extLst>
              <a:ext uri="{FF2B5EF4-FFF2-40B4-BE49-F238E27FC236}">
                <a16:creationId xmlns:a16="http://schemas.microsoft.com/office/drawing/2014/main" id="{87AFE853-F1D3-41C5-AE7C-1B53C0F00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7197" y="1485390"/>
            <a:ext cx="3547881" cy="4684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2571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9D671-CF37-4B8B-9BED-FC25E0685A8C}"/>
              </a:ext>
            </a:extLst>
          </p:cNvPr>
          <p:cNvSpPr>
            <a:spLocks noGrp="1"/>
          </p:cNvSpPr>
          <p:nvPr>
            <p:ph type="title"/>
          </p:nvPr>
        </p:nvSpPr>
        <p:spPr>
          <a:xfrm>
            <a:off x="533400" y="194875"/>
            <a:ext cx="8305800" cy="1258550"/>
          </a:xfrm>
        </p:spPr>
        <p:txBody>
          <a:bodyPr/>
          <a:lstStyle/>
          <a:p>
            <a:pPr marL="0" indent="0">
              <a:buNone/>
            </a:pPr>
            <a:r>
              <a:rPr lang="en-US" b="1" cap="all" dirty="0"/>
              <a:t>Step 4: </a:t>
            </a:r>
            <a:r>
              <a:rPr lang="en-US" cap="all" dirty="0"/>
              <a:t>Search for </a:t>
            </a:r>
            <a:r>
              <a:rPr lang="en-US" b="1" cap="all" dirty="0">
                <a:solidFill>
                  <a:srgbClr val="AC1A2F"/>
                </a:solidFill>
              </a:rPr>
              <a:t>CHARITIES</a:t>
            </a:r>
            <a:r>
              <a:rPr lang="en-US" b="1" cap="all" dirty="0">
                <a:solidFill>
                  <a:schemeClr val="accent4"/>
                </a:solidFill>
              </a:rPr>
              <a:t> </a:t>
            </a:r>
            <a:r>
              <a:rPr lang="en-US" cap="all" dirty="0"/>
              <a:t>you want to support.</a:t>
            </a:r>
          </a:p>
        </p:txBody>
      </p:sp>
      <p:pic>
        <p:nvPicPr>
          <p:cNvPr id="13" name="Picture 12" descr="screenshot of the Charity Search page on the CFC website">
            <a:extLst>
              <a:ext uri="{FF2B5EF4-FFF2-40B4-BE49-F238E27FC236}">
                <a16:creationId xmlns:a16="http://schemas.microsoft.com/office/drawing/2014/main" id="{9E7E9F50-8063-45F5-A4C3-DAE53F7F0E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637037"/>
            <a:ext cx="5840506" cy="412644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21E29CF-08EB-4E63-96F4-B9B590857DC9}"/>
              </a:ext>
            </a:extLst>
          </p:cNvPr>
          <p:cNvSpPr txBox="1"/>
          <p:nvPr/>
        </p:nvSpPr>
        <p:spPr>
          <a:xfrm>
            <a:off x="6598406" y="1829502"/>
            <a:ext cx="2420675" cy="3508653"/>
          </a:xfrm>
          <a:prstGeom prst="rect">
            <a:avLst/>
          </a:prstGeom>
          <a:noFill/>
        </p:spPr>
        <p:txBody>
          <a:bodyPr wrap="square">
            <a:spAutoFit/>
          </a:bodyPr>
          <a:lstStyle/>
          <a:p>
            <a:r>
              <a:rPr lang="en-US" sz="2400" b="1" dirty="0">
                <a:solidFill>
                  <a:srgbClr val="58585B"/>
                </a:solidFill>
              </a:rPr>
              <a:t>Search by:</a:t>
            </a:r>
          </a:p>
          <a:p>
            <a:pPr marL="285750" indent="-285750">
              <a:buFont typeface="Wingdings" panose="05000000000000000000" pitchFamily="2" charset="2"/>
              <a:buChar char="q"/>
            </a:pPr>
            <a:endParaRPr lang="en-US" sz="1800" dirty="0">
              <a:solidFill>
                <a:srgbClr val="58585B"/>
              </a:solidFill>
            </a:endParaRPr>
          </a:p>
          <a:p>
            <a:pPr marL="285750" indent="-285750">
              <a:buFont typeface="Wingdings" panose="05000000000000000000" pitchFamily="2" charset="2"/>
              <a:buChar char="ü"/>
            </a:pPr>
            <a:r>
              <a:rPr lang="en-US" sz="1800" dirty="0">
                <a:solidFill>
                  <a:srgbClr val="58585B"/>
                </a:solidFill>
              </a:rPr>
              <a:t>Charity</a:t>
            </a:r>
          </a:p>
          <a:p>
            <a:pPr marL="285750" indent="-285750">
              <a:buFont typeface="Wingdings" panose="05000000000000000000" pitchFamily="2" charset="2"/>
              <a:buChar char="ü"/>
            </a:pPr>
            <a:r>
              <a:rPr lang="en-US" sz="1800" dirty="0">
                <a:solidFill>
                  <a:srgbClr val="58585B"/>
                </a:solidFill>
              </a:rPr>
              <a:t>Location</a:t>
            </a:r>
          </a:p>
          <a:p>
            <a:pPr marL="285750" indent="-285750">
              <a:buFont typeface="Wingdings" panose="05000000000000000000" pitchFamily="2" charset="2"/>
              <a:buChar char="ü"/>
            </a:pPr>
            <a:r>
              <a:rPr lang="en-US" sz="1800" dirty="0">
                <a:solidFill>
                  <a:srgbClr val="58585B"/>
                </a:solidFill>
              </a:rPr>
              <a:t>Select a Category</a:t>
            </a:r>
          </a:p>
          <a:p>
            <a:pPr marL="285750" indent="-285750">
              <a:buFont typeface="Wingdings" panose="05000000000000000000" pitchFamily="2" charset="2"/>
              <a:buChar char="ü"/>
            </a:pPr>
            <a:r>
              <a:rPr lang="en-US" sz="1800" dirty="0">
                <a:solidFill>
                  <a:srgbClr val="58585B"/>
                </a:solidFill>
              </a:rPr>
              <a:t>Zone</a:t>
            </a:r>
          </a:p>
          <a:p>
            <a:pPr marL="285750" indent="-285750">
              <a:buFont typeface="Wingdings" panose="05000000000000000000" pitchFamily="2" charset="2"/>
              <a:buChar char="ü"/>
            </a:pPr>
            <a:r>
              <a:rPr lang="en-US" sz="1800" dirty="0">
                <a:solidFill>
                  <a:srgbClr val="58585B"/>
                </a:solidFill>
              </a:rPr>
              <a:t>Cause</a:t>
            </a:r>
          </a:p>
          <a:p>
            <a:pPr marL="285750" indent="-285750">
              <a:buFont typeface="Wingdings" panose="05000000000000000000" pitchFamily="2" charset="2"/>
              <a:buChar char="ü"/>
            </a:pPr>
            <a:r>
              <a:rPr lang="en-US" sz="1800" dirty="0">
                <a:solidFill>
                  <a:srgbClr val="58585B"/>
                </a:solidFill>
              </a:rPr>
              <a:t>Administrative Fundraising Rate</a:t>
            </a:r>
          </a:p>
          <a:p>
            <a:pPr marL="285750" indent="-285750">
              <a:buFont typeface="Wingdings" panose="05000000000000000000" pitchFamily="2" charset="2"/>
              <a:buChar char="ü"/>
            </a:pPr>
            <a:r>
              <a:rPr lang="en-US" sz="1800" dirty="0">
                <a:solidFill>
                  <a:srgbClr val="58585B"/>
                </a:solidFill>
              </a:rPr>
              <a:t>FSYP, FSYA, or MWR</a:t>
            </a:r>
          </a:p>
          <a:p>
            <a:pPr marL="285750" indent="-285750">
              <a:buFont typeface="Wingdings" panose="05000000000000000000" pitchFamily="2" charset="2"/>
              <a:buChar char="ü"/>
            </a:pPr>
            <a:r>
              <a:rPr lang="en-US" sz="1800" dirty="0">
                <a:solidFill>
                  <a:srgbClr val="58585B"/>
                </a:solidFill>
              </a:rPr>
              <a:t>Volunteer opportunities</a:t>
            </a:r>
          </a:p>
        </p:txBody>
      </p:sp>
    </p:spTree>
    <p:extLst>
      <p:ext uri="{BB962C8B-B14F-4D97-AF65-F5344CB8AC3E}">
        <p14:creationId xmlns:p14="http://schemas.microsoft.com/office/powerpoint/2010/main" val="1266446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CEEE0-F001-4902-941C-33E6A76A6603}"/>
              </a:ext>
            </a:extLst>
          </p:cNvPr>
          <p:cNvSpPr>
            <a:spLocks noGrp="1"/>
          </p:cNvSpPr>
          <p:nvPr>
            <p:ph type="title"/>
          </p:nvPr>
        </p:nvSpPr>
        <p:spPr/>
        <p:txBody>
          <a:bodyPr/>
          <a:lstStyle/>
          <a:p>
            <a:r>
              <a:rPr lang="en-US" b="1" cap="all" dirty="0"/>
              <a:t>Step 5: </a:t>
            </a:r>
            <a:r>
              <a:rPr lang="en-US" cap="all" dirty="0"/>
              <a:t>Make your </a:t>
            </a:r>
            <a:r>
              <a:rPr lang="en-US" b="1" cap="all" dirty="0">
                <a:solidFill>
                  <a:srgbClr val="AC1A2F"/>
                </a:solidFill>
              </a:rPr>
              <a:t>PLEDGE</a:t>
            </a:r>
            <a:r>
              <a:rPr lang="en-US" cap="all" dirty="0"/>
              <a:t>.</a:t>
            </a:r>
          </a:p>
        </p:txBody>
      </p:sp>
      <p:pic>
        <p:nvPicPr>
          <p:cNvPr id="10" name="Picture 9" descr="screenshot of the Make Your Pledge page on the CFC website">
            <a:extLst>
              <a:ext uri="{FF2B5EF4-FFF2-40B4-BE49-F238E27FC236}">
                <a16:creationId xmlns:a16="http://schemas.microsoft.com/office/drawing/2014/main" id="{CAF54C6A-0B46-475C-BCEC-489CEB689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321691"/>
            <a:ext cx="7675529" cy="5371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6162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CB892B-9B35-4A7E-8E15-95AAE144D48F}"/>
              </a:ext>
            </a:extLst>
          </p:cNvPr>
          <p:cNvSpPr>
            <a:spLocks noGrp="1"/>
          </p:cNvSpPr>
          <p:nvPr>
            <p:ph type="title"/>
          </p:nvPr>
        </p:nvSpPr>
        <p:spPr/>
        <p:txBody>
          <a:bodyPr/>
          <a:lstStyle/>
          <a:p>
            <a:r>
              <a:rPr lang="en-US" cap="all" dirty="0">
                <a:latin typeface="+mj-lt"/>
                <a:ea typeface="Open Sans"/>
                <a:cs typeface="Open Sans"/>
              </a:rPr>
              <a:t>CFC Giving Mobile App </a:t>
            </a:r>
            <a:endParaRPr lang="en-US" cap="all" dirty="0">
              <a:latin typeface="+mj-lt"/>
            </a:endParaRPr>
          </a:p>
        </p:txBody>
      </p:sp>
      <p:pic>
        <p:nvPicPr>
          <p:cNvPr id="7" name="Picture 6" descr="screenshot of the CFC Giving Mobile App">
            <a:extLst>
              <a:ext uri="{FF2B5EF4-FFF2-40B4-BE49-F238E27FC236}">
                <a16:creationId xmlns:a16="http://schemas.microsoft.com/office/drawing/2014/main" id="{9C2B28B5-6B0B-4BC0-A0D5-118AB91C3C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202" y="1642093"/>
            <a:ext cx="3203653" cy="4890721"/>
          </a:xfrm>
          <a:prstGeom prst="rect">
            <a:avLst/>
          </a:prstGeom>
        </p:spPr>
      </p:pic>
      <p:sp>
        <p:nvSpPr>
          <p:cNvPr id="10" name="TextBox 1">
            <a:extLst>
              <a:ext uri="{FF2B5EF4-FFF2-40B4-BE49-F238E27FC236}">
                <a16:creationId xmlns:a16="http://schemas.microsoft.com/office/drawing/2014/main" id="{3DDAE22A-22E9-43C1-A108-4E1C774FBDCF}"/>
              </a:ext>
            </a:extLst>
          </p:cNvPr>
          <p:cNvSpPr txBox="1"/>
          <p:nvPr/>
        </p:nvSpPr>
        <p:spPr>
          <a:xfrm>
            <a:off x="4140192" y="1415188"/>
            <a:ext cx="372086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a:lstStyle>
          <a:p>
            <a:r>
              <a:rPr lang="en-US" sz="3600" dirty="0">
                <a:solidFill>
                  <a:srgbClr val="003479"/>
                </a:solidFill>
                <a:latin typeface="+mj-lt"/>
                <a:cs typeface="Calibri"/>
              </a:rPr>
              <a:t>How to Use It:</a:t>
            </a:r>
          </a:p>
        </p:txBody>
      </p:sp>
      <p:sp>
        <p:nvSpPr>
          <p:cNvPr id="12" name="TextBox 1">
            <a:extLst>
              <a:ext uri="{FF2B5EF4-FFF2-40B4-BE49-F238E27FC236}">
                <a16:creationId xmlns:a16="http://schemas.microsoft.com/office/drawing/2014/main" id="{06356712-70DF-428C-9D56-9312A96C1E01}"/>
              </a:ext>
            </a:extLst>
          </p:cNvPr>
          <p:cNvSpPr txBox="1"/>
          <p:nvPr/>
        </p:nvSpPr>
        <p:spPr>
          <a:xfrm>
            <a:off x="4141009" y="2025351"/>
            <a:ext cx="5457291" cy="206210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AutoNum type="arabicPeriod"/>
            </a:pPr>
            <a:r>
              <a:rPr lang="en-US" dirty="0">
                <a:solidFill>
                  <a:srgbClr val="58585B"/>
                </a:solidFill>
                <a:latin typeface="+mj-lt"/>
                <a:cs typeface="Arial"/>
              </a:rPr>
              <a:t>Download the App </a:t>
            </a:r>
            <a:endParaRPr lang="en-US" dirty="0">
              <a:solidFill>
                <a:srgbClr val="58585B"/>
              </a:solidFill>
              <a:latin typeface="+mj-lt"/>
              <a:cs typeface="Arial" panose="020B0604020202020204" pitchFamily="34" charset="0"/>
            </a:endParaRPr>
          </a:p>
          <a:p>
            <a:pPr marL="228600" indent="-228600">
              <a:buAutoNum type="arabicPeriod"/>
            </a:pPr>
            <a:endParaRPr lang="en-US" sz="600" dirty="0">
              <a:solidFill>
                <a:srgbClr val="58585B"/>
              </a:solidFill>
              <a:latin typeface="+mj-lt"/>
              <a:cs typeface="Arial" panose="020B0604020202020204" pitchFamily="34" charset="0"/>
            </a:endParaRPr>
          </a:p>
          <a:p>
            <a:pPr marL="342900" indent="-342900">
              <a:buAutoNum type="arabicPeriod"/>
            </a:pPr>
            <a:r>
              <a:rPr lang="en-US" dirty="0">
                <a:solidFill>
                  <a:srgbClr val="58585B"/>
                </a:solidFill>
                <a:latin typeface="+mj-lt"/>
                <a:cs typeface="Arial"/>
              </a:rPr>
              <a:t>Sign in or create an account </a:t>
            </a:r>
          </a:p>
          <a:p>
            <a:pPr marL="228600" indent="-228600">
              <a:buAutoNum type="arabicPeriod"/>
            </a:pPr>
            <a:endParaRPr lang="en-US" sz="600" dirty="0">
              <a:solidFill>
                <a:srgbClr val="58585B"/>
              </a:solidFill>
              <a:latin typeface="+mj-lt"/>
              <a:cs typeface="Arial" panose="020B0604020202020204" pitchFamily="34" charset="0"/>
            </a:endParaRPr>
          </a:p>
          <a:p>
            <a:pPr marL="342900" indent="-342900">
              <a:buAutoNum type="arabicPeriod"/>
            </a:pPr>
            <a:r>
              <a:rPr lang="en-US" dirty="0">
                <a:solidFill>
                  <a:srgbClr val="58585B"/>
                </a:solidFill>
                <a:latin typeface="+mj-lt"/>
                <a:cs typeface="Arial"/>
              </a:rPr>
              <a:t>Search for charities </a:t>
            </a:r>
            <a:endParaRPr lang="en-US" dirty="0">
              <a:solidFill>
                <a:srgbClr val="58585B"/>
              </a:solidFill>
              <a:latin typeface="+mj-lt"/>
              <a:cs typeface="Arial" panose="020B0604020202020204" pitchFamily="34" charset="0"/>
            </a:endParaRPr>
          </a:p>
          <a:p>
            <a:pPr marL="228600" indent="-228600">
              <a:buAutoNum type="arabicPeriod"/>
            </a:pPr>
            <a:endParaRPr lang="en-US" sz="600" dirty="0">
              <a:solidFill>
                <a:srgbClr val="58585B"/>
              </a:solidFill>
              <a:latin typeface="+mj-lt"/>
              <a:cs typeface="Arial" panose="020B0604020202020204" pitchFamily="34" charset="0"/>
            </a:endParaRPr>
          </a:p>
          <a:p>
            <a:pPr marL="342900" indent="-342900">
              <a:buAutoNum type="arabicPeriod"/>
            </a:pPr>
            <a:r>
              <a:rPr lang="en-US" dirty="0">
                <a:solidFill>
                  <a:srgbClr val="58585B"/>
                </a:solidFill>
                <a:latin typeface="+mj-lt"/>
                <a:cs typeface="Arial"/>
              </a:rPr>
              <a:t>Give </a:t>
            </a:r>
            <a:endParaRPr lang="en-US" dirty="0">
              <a:solidFill>
                <a:srgbClr val="58585B"/>
              </a:solidFill>
              <a:latin typeface="+mj-lt"/>
              <a:cs typeface="Arial" panose="020B0604020202020204" pitchFamily="34" charset="0"/>
            </a:endParaRPr>
          </a:p>
          <a:p>
            <a:pPr marL="228600" indent="-228600">
              <a:buAutoNum type="arabicPeriod"/>
            </a:pPr>
            <a:endParaRPr lang="en-US" sz="600" dirty="0">
              <a:solidFill>
                <a:srgbClr val="58585B"/>
              </a:solidFill>
              <a:latin typeface="+mj-lt"/>
              <a:cs typeface="Arial" panose="020B0604020202020204" pitchFamily="34" charset="0"/>
            </a:endParaRPr>
          </a:p>
          <a:p>
            <a:pPr marL="342900" indent="-342900">
              <a:buAutoNum type="arabicPeriod"/>
            </a:pPr>
            <a:r>
              <a:rPr lang="en-US" dirty="0">
                <a:solidFill>
                  <a:srgbClr val="58585B"/>
                </a:solidFill>
                <a:latin typeface="+mj-lt"/>
                <a:cs typeface="Arial"/>
              </a:rPr>
              <a:t>Complete your donation </a:t>
            </a:r>
            <a:endParaRPr lang="en-US" dirty="0">
              <a:solidFill>
                <a:srgbClr val="58585B"/>
              </a:solidFill>
              <a:latin typeface="+mj-lt"/>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3DDAE22A-22E9-43C1-A108-4E1C774FBDCF}"/>
              </a:ext>
            </a:extLst>
          </p:cNvPr>
          <p:cNvSpPr txBox="1"/>
          <p:nvPr/>
        </p:nvSpPr>
        <p:spPr>
          <a:xfrm>
            <a:off x="4140192" y="4146582"/>
            <a:ext cx="4463588" cy="658299"/>
          </a:xfrm>
          <a:prstGeom prst="rect">
            <a:avLst/>
          </a:prstGeom>
          <a:solidFill>
            <a:srgbClr val="003479"/>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a:lstStyle>
          <a:p>
            <a:pPr marL="91440"/>
            <a:r>
              <a:rPr lang="en-US" sz="3600" dirty="0">
                <a:solidFill>
                  <a:srgbClr val="FFFFFF"/>
                </a:solidFill>
                <a:latin typeface="+mj-lt"/>
                <a:cs typeface="Calibri"/>
              </a:rPr>
              <a:t>Check it out!</a:t>
            </a:r>
          </a:p>
        </p:txBody>
      </p:sp>
      <p:sp>
        <p:nvSpPr>
          <p:cNvPr id="11" name="TextBox 1">
            <a:extLst>
              <a:ext uri="{FF2B5EF4-FFF2-40B4-BE49-F238E27FC236}">
                <a16:creationId xmlns:a16="http://schemas.microsoft.com/office/drawing/2014/main" id="{7898C3CA-D58B-46A1-8178-D957CD4BF018}"/>
              </a:ext>
            </a:extLst>
          </p:cNvPr>
          <p:cNvSpPr txBox="1"/>
          <p:nvPr/>
        </p:nvSpPr>
        <p:spPr>
          <a:xfrm>
            <a:off x="4141010" y="4711191"/>
            <a:ext cx="4462770" cy="1875413"/>
          </a:xfrm>
          <a:prstGeom prst="rect">
            <a:avLst/>
          </a:prstGeom>
          <a:solidFill>
            <a:srgbClr val="003479"/>
          </a:solid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indent="-342900">
              <a:buFont typeface="Wingdings"/>
              <a:buChar char="ü"/>
            </a:pPr>
            <a:r>
              <a:rPr lang="en-US" sz="1600" dirty="0">
                <a:solidFill>
                  <a:schemeClr val="bg1"/>
                </a:solidFill>
                <a:latin typeface="+mj-lt"/>
                <a:cs typeface="Arial"/>
              </a:rPr>
              <a:t>Create an account or edit an existing profile </a:t>
            </a:r>
            <a:endParaRPr lang="en-US" sz="1600" dirty="0">
              <a:solidFill>
                <a:schemeClr val="bg1"/>
              </a:solidFill>
              <a:latin typeface="+mj-lt"/>
              <a:cs typeface="Arial" panose="020B0604020202020204" pitchFamily="34" charset="0"/>
            </a:endParaRPr>
          </a:p>
          <a:p>
            <a:pPr marL="182880" indent="-228600">
              <a:buFont typeface="Wingdings"/>
              <a:buChar char="ü"/>
            </a:pPr>
            <a:endParaRPr lang="en-US" sz="500" dirty="0">
              <a:solidFill>
                <a:schemeClr val="bg1"/>
              </a:solidFill>
              <a:latin typeface="+mj-lt"/>
              <a:cs typeface="Arial" panose="020B0604020202020204" pitchFamily="34" charset="0"/>
            </a:endParaRPr>
          </a:p>
          <a:p>
            <a:pPr marL="182880" indent="-342900">
              <a:buFont typeface="Wingdings"/>
              <a:buChar char="ü"/>
            </a:pPr>
            <a:r>
              <a:rPr lang="en-US" sz="1600" dirty="0">
                <a:solidFill>
                  <a:schemeClr val="bg1"/>
                </a:solidFill>
                <a:latin typeface="+mj-lt"/>
                <a:cs typeface="Arial"/>
              </a:rPr>
              <a:t>Pledge via payroll deduction</a:t>
            </a:r>
          </a:p>
          <a:p>
            <a:pPr marL="182880" indent="-228600">
              <a:buFont typeface="Wingdings"/>
              <a:buChar char="ü"/>
            </a:pPr>
            <a:endParaRPr lang="en-US" sz="500" dirty="0">
              <a:solidFill>
                <a:schemeClr val="bg1"/>
              </a:solidFill>
              <a:latin typeface="+mj-lt"/>
              <a:cs typeface="Arial" panose="020B0604020202020204" pitchFamily="34" charset="0"/>
            </a:endParaRPr>
          </a:p>
          <a:p>
            <a:pPr marL="182880" indent="-342900">
              <a:buFont typeface="Wingdings"/>
              <a:buChar char="ü"/>
            </a:pPr>
            <a:r>
              <a:rPr lang="en-US" sz="1600" dirty="0">
                <a:solidFill>
                  <a:schemeClr val="bg1"/>
                </a:solidFill>
                <a:latin typeface="+mj-lt"/>
                <a:cs typeface="Arial"/>
              </a:rPr>
              <a:t>Pledge volunteer hours </a:t>
            </a:r>
            <a:endParaRPr lang="en-US" sz="1600" dirty="0">
              <a:solidFill>
                <a:schemeClr val="bg1"/>
              </a:solidFill>
              <a:latin typeface="+mj-lt"/>
              <a:cs typeface="Arial" panose="020B0604020202020204" pitchFamily="34" charset="0"/>
            </a:endParaRPr>
          </a:p>
          <a:p>
            <a:pPr marL="182880" indent="-228600">
              <a:buFont typeface="Wingdings"/>
              <a:buChar char="ü"/>
            </a:pPr>
            <a:endParaRPr lang="en-US" sz="500" dirty="0">
              <a:solidFill>
                <a:schemeClr val="bg1"/>
              </a:solidFill>
              <a:latin typeface="+mj-lt"/>
              <a:cs typeface="Arial" panose="020B0604020202020204" pitchFamily="34" charset="0"/>
            </a:endParaRPr>
          </a:p>
          <a:p>
            <a:pPr marL="182880" indent="-342900">
              <a:buFont typeface="Wingdings"/>
              <a:buChar char="ü"/>
            </a:pPr>
            <a:r>
              <a:rPr lang="en-US" sz="1600" dirty="0">
                <a:solidFill>
                  <a:schemeClr val="bg1"/>
                </a:solidFill>
                <a:latin typeface="+mj-lt"/>
                <a:cs typeface="Arial"/>
              </a:rPr>
              <a:t>Release contact info to charities</a:t>
            </a:r>
            <a:endParaRPr lang="en-US" sz="1600" dirty="0">
              <a:solidFill>
                <a:schemeClr val="bg1"/>
              </a:solidFill>
              <a:latin typeface="+mj-lt"/>
              <a:cs typeface="Arial" panose="020B0604020202020204" pitchFamily="34" charset="0"/>
            </a:endParaRPr>
          </a:p>
          <a:p>
            <a:pPr marL="182880" indent="-228600">
              <a:buFont typeface="Wingdings"/>
              <a:buChar char="ü"/>
            </a:pPr>
            <a:endParaRPr lang="en-US" sz="500" dirty="0">
              <a:solidFill>
                <a:schemeClr val="bg1"/>
              </a:solidFill>
              <a:latin typeface="+mj-lt"/>
              <a:cs typeface="Arial" panose="020B0604020202020204" pitchFamily="34" charset="0"/>
            </a:endParaRPr>
          </a:p>
          <a:p>
            <a:pPr marL="182880" indent="-342900">
              <a:buFont typeface="Wingdings"/>
              <a:buChar char="ü"/>
            </a:pPr>
            <a:r>
              <a:rPr lang="en-US" sz="1600" dirty="0">
                <a:solidFill>
                  <a:schemeClr val="bg1"/>
                </a:solidFill>
                <a:latin typeface="+mj-lt"/>
                <a:cs typeface="Arial"/>
              </a:rPr>
              <a:t>Make multiple pledges</a:t>
            </a:r>
            <a:endParaRPr lang="en-US" sz="1600" dirty="0">
              <a:solidFill>
                <a:schemeClr val="bg1"/>
              </a:solidFill>
              <a:latin typeface="+mj-lt"/>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50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E7391-89FD-4077-8F08-BAE9D44F95C9}"/>
              </a:ext>
            </a:extLst>
          </p:cNvPr>
          <p:cNvSpPr>
            <a:spLocks noGrp="1"/>
          </p:cNvSpPr>
          <p:nvPr>
            <p:ph type="title"/>
          </p:nvPr>
        </p:nvSpPr>
        <p:spPr>
          <a:xfrm>
            <a:off x="533400" y="492650"/>
            <a:ext cx="8305800" cy="663002"/>
          </a:xfrm>
        </p:spPr>
        <p:txBody>
          <a:bodyPr/>
          <a:lstStyle/>
          <a:p>
            <a:r>
              <a:rPr lang="en-US" cap="all" dirty="0">
                <a:latin typeface="+mj-lt"/>
                <a:ea typeface="Open Sans"/>
                <a:cs typeface="Open Sans"/>
              </a:rPr>
              <a:t>Paper PLEDGE Form</a:t>
            </a:r>
            <a:endParaRPr lang="en-US" b="1" cap="all" dirty="0">
              <a:solidFill>
                <a:schemeClr val="accent2"/>
              </a:solidFill>
              <a:latin typeface="+mj-lt"/>
            </a:endParaRPr>
          </a:p>
        </p:txBody>
      </p:sp>
      <p:sp>
        <p:nvSpPr>
          <p:cNvPr id="12" name="TextBox 11">
            <a:extLst>
              <a:ext uri="{FF2B5EF4-FFF2-40B4-BE49-F238E27FC236}">
                <a16:creationId xmlns:a16="http://schemas.microsoft.com/office/drawing/2014/main" id="{3FDC605B-1EA6-47AB-8CCF-C7E9B4BE2100}"/>
              </a:ext>
            </a:extLst>
          </p:cNvPr>
          <p:cNvSpPr txBox="1"/>
          <p:nvPr/>
        </p:nvSpPr>
        <p:spPr>
          <a:xfrm>
            <a:off x="204281" y="1435795"/>
            <a:ext cx="4497643" cy="5365571"/>
          </a:xfrm>
          <a:prstGeom prst="rect">
            <a:avLst/>
          </a:prstGeom>
          <a:noFill/>
        </p:spPr>
        <p:txBody>
          <a:bodyPr wrap="square" lIns="91440" tIns="45720" rIns="91440" bIns="45720" anchor="t">
            <a:spAutoFit/>
          </a:bodyPr>
          <a:lstStyle/>
          <a:p>
            <a:pPr>
              <a:spcAft>
                <a:spcPts val="1000"/>
              </a:spcAft>
            </a:pPr>
            <a:r>
              <a:rPr lang="en-US" sz="1800" i="1" dirty="0">
                <a:solidFill>
                  <a:srgbClr val="C00000"/>
                </a:solidFill>
              </a:rPr>
              <a:t>Make sure all required fields are completed and doublecheck:</a:t>
            </a:r>
            <a:endParaRPr lang="en-US" sz="1800" b="1" i="1" dirty="0">
              <a:solidFill>
                <a:srgbClr val="C00000"/>
              </a:solidFill>
            </a:endParaRPr>
          </a:p>
          <a:p>
            <a:pPr>
              <a:spcAft>
                <a:spcPts val="1000"/>
              </a:spcAft>
            </a:pPr>
            <a:r>
              <a:rPr lang="en-US" sz="1600" b="1" dirty="0">
                <a:solidFill>
                  <a:srgbClr val="AC1A2F"/>
                </a:solidFill>
              </a:rPr>
              <a:t>A. </a:t>
            </a:r>
            <a:r>
              <a:rPr lang="en-US" sz="1600" dirty="0">
                <a:solidFill>
                  <a:srgbClr val="58585B"/>
                </a:solidFill>
              </a:rPr>
              <a:t>CFC unit code and the ZIP code for your unit/office are correct </a:t>
            </a:r>
          </a:p>
          <a:p>
            <a:pPr>
              <a:spcAft>
                <a:spcPts val="1000"/>
              </a:spcAft>
            </a:pPr>
            <a:r>
              <a:rPr lang="en-US" sz="1600" b="1" dirty="0">
                <a:solidFill>
                  <a:srgbClr val="AC1A2F"/>
                </a:solidFill>
              </a:rPr>
              <a:t>B</a:t>
            </a:r>
            <a:r>
              <a:rPr lang="en-US" sz="1600" dirty="0">
                <a:solidFill>
                  <a:srgbClr val="AC1A2F"/>
                </a:solidFill>
              </a:rPr>
              <a:t>. </a:t>
            </a:r>
            <a:r>
              <a:rPr lang="en-US" sz="1600" dirty="0">
                <a:solidFill>
                  <a:srgbClr val="58585B"/>
                </a:solidFill>
              </a:rPr>
              <a:t>Overseas Employees box only checked if you are physically located overseas </a:t>
            </a:r>
            <a:r>
              <a:rPr lang="en-US" sz="1400" dirty="0">
                <a:solidFill>
                  <a:srgbClr val="58585B"/>
                </a:solidFill>
              </a:rPr>
              <a:t>(AFRICOM, CENTCOM, EUCOM, INDOPACOM, SOUTHCOM).</a:t>
            </a:r>
          </a:p>
          <a:p>
            <a:pPr>
              <a:spcAft>
                <a:spcPts val="1000"/>
              </a:spcAft>
            </a:pPr>
            <a:r>
              <a:rPr lang="en-US" sz="1600" b="1" dirty="0">
                <a:solidFill>
                  <a:srgbClr val="AC1A2F"/>
                </a:solidFill>
              </a:rPr>
              <a:t>C. </a:t>
            </a:r>
            <a:r>
              <a:rPr lang="en-US" sz="1600" dirty="0">
                <a:solidFill>
                  <a:srgbClr val="58585B"/>
                </a:solidFill>
              </a:rPr>
              <a:t>Reporting unit information is filled in and correct </a:t>
            </a:r>
            <a:endParaRPr lang="en-US" sz="1600" dirty="0">
              <a:solidFill>
                <a:srgbClr val="58585B"/>
              </a:solidFill>
              <a:cs typeface="Arial"/>
            </a:endParaRPr>
          </a:p>
          <a:p>
            <a:pPr>
              <a:spcAft>
                <a:spcPts val="1000"/>
              </a:spcAft>
            </a:pPr>
            <a:r>
              <a:rPr lang="en-US" sz="1600" b="1" dirty="0">
                <a:solidFill>
                  <a:srgbClr val="AC1A2F"/>
                </a:solidFill>
              </a:rPr>
              <a:t>D. </a:t>
            </a:r>
            <a:r>
              <a:rPr lang="en-US" sz="1600" dirty="0">
                <a:solidFill>
                  <a:srgbClr val="58585B"/>
                </a:solidFill>
              </a:rPr>
              <a:t>Social Security number is provided for a payroll deduction pledge </a:t>
            </a:r>
            <a:endParaRPr lang="en-US" sz="1600" dirty="0">
              <a:solidFill>
                <a:srgbClr val="58585B"/>
              </a:solidFill>
              <a:cs typeface="Arial"/>
            </a:endParaRPr>
          </a:p>
          <a:p>
            <a:pPr>
              <a:spcAft>
                <a:spcPts val="1000"/>
              </a:spcAft>
            </a:pPr>
            <a:r>
              <a:rPr lang="en-US" sz="1600" b="1" dirty="0">
                <a:solidFill>
                  <a:srgbClr val="AC1A2F"/>
                </a:solidFill>
              </a:rPr>
              <a:t>E. </a:t>
            </a:r>
            <a:r>
              <a:rPr lang="en-US" sz="1600" dirty="0">
                <a:solidFill>
                  <a:srgbClr val="58585B"/>
                </a:solidFill>
              </a:rPr>
              <a:t>Total gift and charity designation amounts should match </a:t>
            </a:r>
            <a:endParaRPr lang="en-US" sz="1600" dirty="0">
              <a:solidFill>
                <a:srgbClr val="58585B"/>
              </a:solidFill>
              <a:cs typeface="Arial"/>
            </a:endParaRPr>
          </a:p>
          <a:p>
            <a:pPr>
              <a:spcAft>
                <a:spcPts val="1000"/>
              </a:spcAft>
            </a:pPr>
            <a:r>
              <a:rPr lang="en-US" sz="1600" b="1" dirty="0">
                <a:solidFill>
                  <a:srgbClr val="AC1A2F"/>
                </a:solidFill>
              </a:rPr>
              <a:t>F. </a:t>
            </a:r>
            <a:r>
              <a:rPr lang="en-US" sz="1600" dirty="0">
                <a:solidFill>
                  <a:srgbClr val="58585B"/>
                </a:solidFill>
              </a:rPr>
              <a:t>Funds must be designated using a 5-digit charity code</a:t>
            </a:r>
          </a:p>
          <a:p>
            <a:pPr>
              <a:spcAft>
                <a:spcPts val="1000"/>
              </a:spcAft>
            </a:pPr>
            <a:r>
              <a:rPr lang="en-US" sz="1600" b="1" dirty="0">
                <a:solidFill>
                  <a:srgbClr val="AC1A2F"/>
                </a:solidFill>
              </a:rPr>
              <a:t>G. </a:t>
            </a:r>
            <a:r>
              <a:rPr lang="en-US" sz="1600" dirty="0">
                <a:solidFill>
                  <a:srgbClr val="58585B"/>
                </a:solidFill>
              </a:rPr>
              <a:t>Authorization is signed </a:t>
            </a:r>
            <a:endParaRPr lang="en-US" sz="1600" dirty="0">
              <a:solidFill>
                <a:srgbClr val="58585B"/>
              </a:solidFill>
              <a:cs typeface="Arial"/>
            </a:endParaRPr>
          </a:p>
          <a:p>
            <a:pPr>
              <a:spcAft>
                <a:spcPts val="1000"/>
              </a:spcAft>
            </a:pPr>
            <a:r>
              <a:rPr lang="en-US" sz="1600" b="1" dirty="0">
                <a:solidFill>
                  <a:srgbClr val="AC1A2F"/>
                </a:solidFill>
                <a:ea typeface="+mn-lt"/>
                <a:cs typeface="+mn-lt"/>
              </a:rPr>
              <a:t>H. </a:t>
            </a:r>
            <a:r>
              <a:rPr lang="en-US" sz="1600" dirty="0">
                <a:solidFill>
                  <a:srgbClr val="58585B"/>
                </a:solidFill>
                <a:ea typeface="+mn-lt"/>
                <a:cs typeface="+mn-lt"/>
              </a:rPr>
              <a:t>Optional section – if left blank, donor is giving anonymously</a:t>
            </a:r>
            <a:endParaRPr lang="en-US" sz="1600" b="1" dirty="0">
              <a:solidFill>
                <a:srgbClr val="58585B"/>
              </a:solidFill>
              <a:cs typeface="Arial"/>
            </a:endParaRPr>
          </a:p>
        </p:txBody>
      </p:sp>
      <p:grpSp>
        <p:nvGrpSpPr>
          <p:cNvPr id="25" name="Group 24" descr="Image of the 2022 paper pledge form with outline to letters A-H, with description in the to the side">
            <a:extLst>
              <a:ext uri="{FF2B5EF4-FFF2-40B4-BE49-F238E27FC236}">
                <a16:creationId xmlns:a16="http://schemas.microsoft.com/office/drawing/2014/main" id="{08F2FE0E-7DFC-ED88-A4F7-C0AE2EDF6245}"/>
              </a:ext>
            </a:extLst>
          </p:cNvPr>
          <p:cNvGrpSpPr/>
          <p:nvPr/>
        </p:nvGrpSpPr>
        <p:grpSpPr>
          <a:xfrm>
            <a:off x="4659329" y="1435795"/>
            <a:ext cx="4108140" cy="4929555"/>
            <a:chOff x="2840416" y="4039646"/>
            <a:chExt cx="3730974" cy="4476975"/>
          </a:xfrm>
        </p:grpSpPr>
        <p:grpSp>
          <p:nvGrpSpPr>
            <p:cNvPr id="26" name="Group 25" descr="Image of the 2022 paper pledge form, with letters A. - G., showing where on the pledge form the highlighted reminders are">
              <a:extLst>
                <a:ext uri="{FF2B5EF4-FFF2-40B4-BE49-F238E27FC236}">
                  <a16:creationId xmlns:a16="http://schemas.microsoft.com/office/drawing/2014/main" id="{EBC05E6F-D987-3A3E-EE22-DA508971781D}"/>
                </a:ext>
              </a:extLst>
            </p:cNvPr>
            <p:cNvGrpSpPr/>
            <p:nvPr/>
          </p:nvGrpSpPr>
          <p:grpSpPr>
            <a:xfrm>
              <a:off x="2840416" y="4039646"/>
              <a:ext cx="3730974" cy="4476975"/>
              <a:chOff x="2849941" y="4090446"/>
              <a:chExt cx="3730974" cy="4476975"/>
            </a:xfrm>
          </p:grpSpPr>
          <p:pic>
            <p:nvPicPr>
              <p:cNvPr id="29" name="Picture 28" descr="Graphical user interface, table&#10;&#10;Description automatically generated with medium confidence">
                <a:extLst>
                  <a:ext uri="{FF2B5EF4-FFF2-40B4-BE49-F238E27FC236}">
                    <a16:creationId xmlns:a16="http://schemas.microsoft.com/office/drawing/2014/main" id="{C5724F3B-71E3-B9AF-B50F-7FF2E469D4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1435" y="4090446"/>
                <a:ext cx="3459480" cy="4476975"/>
              </a:xfrm>
              <a:prstGeom prst="rect">
                <a:avLst/>
              </a:prstGeom>
              <a:ln>
                <a:solidFill>
                  <a:schemeClr val="tx1">
                    <a:lumMod val="20000"/>
                    <a:lumOff val="80000"/>
                  </a:schemeClr>
                </a:solidFill>
              </a:ln>
              <a:effectLst>
                <a:outerShdw blurRad="292100" dist="139700" dir="2700000" algn="tl" rotWithShape="0">
                  <a:srgbClr val="333333">
                    <a:alpha val="65000"/>
                  </a:srgbClr>
                </a:outerShdw>
              </a:effectLst>
            </p:spPr>
          </p:pic>
          <p:sp>
            <p:nvSpPr>
              <p:cNvPr id="30" name="Rectangle: Rounded Corners 29">
                <a:extLst>
                  <a:ext uri="{FF2B5EF4-FFF2-40B4-BE49-F238E27FC236}">
                    <a16:creationId xmlns:a16="http://schemas.microsoft.com/office/drawing/2014/main" id="{5E5178D4-EDED-DA53-22E6-C06A1244C92F}"/>
                  </a:ext>
                </a:extLst>
              </p:cNvPr>
              <p:cNvSpPr/>
              <p:nvPr/>
            </p:nvSpPr>
            <p:spPr>
              <a:xfrm>
                <a:off x="3047056" y="5219700"/>
                <a:ext cx="2389814" cy="220980"/>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DA5B352B-893A-81AB-6361-05701636439D}"/>
                  </a:ext>
                </a:extLst>
              </p:cNvPr>
              <p:cNvSpPr/>
              <p:nvPr/>
            </p:nvSpPr>
            <p:spPr>
              <a:xfrm>
                <a:off x="3047056" y="5440680"/>
                <a:ext cx="3460463" cy="693420"/>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E3A03CE6-B6ED-2A1C-A433-834086965BA4}"/>
                  </a:ext>
                </a:extLst>
              </p:cNvPr>
              <p:cNvSpPr/>
              <p:nvPr/>
            </p:nvSpPr>
            <p:spPr>
              <a:xfrm>
                <a:off x="3047056" y="6256020"/>
                <a:ext cx="1182911" cy="566999"/>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488F1722-59DD-9EF1-CCF3-ECBAF8EF44BA}"/>
                  </a:ext>
                </a:extLst>
              </p:cNvPr>
              <p:cNvSpPr/>
              <p:nvPr/>
            </p:nvSpPr>
            <p:spPr>
              <a:xfrm>
                <a:off x="4819023" y="6202679"/>
                <a:ext cx="545458" cy="367255"/>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9A6A7716-7D5D-BCF3-8AEB-50F57ED79AC5}"/>
                  </a:ext>
                </a:extLst>
              </p:cNvPr>
              <p:cNvSpPr/>
              <p:nvPr/>
            </p:nvSpPr>
            <p:spPr>
              <a:xfrm>
                <a:off x="5371583" y="6202678"/>
                <a:ext cx="1093810" cy="1546551"/>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82355DAA-E265-7921-3980-A33D9A2BB350}"/>
                  </a:ext>
                </a:extLst>
              </p:cNvPr>
              <p:cNvSpPr/>
              <p:nvPr/>
            </p:nvSpPr>
            <p:spPr>
              <a:xfrm>
                <a:off x="3047055" y="7750496"/>
                <a:ext cx="3460465" cy="588302"/>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3BBC9F0-00E1-CDD8-25B9-3E138D60F097}"/>
                  </a:ext>
                </a:extLst>
              </p:cNvPr>
              <p:cNvSpPr/>
              <p:nvPr/>
            </p:nvSpPr>
            <p:spPr>
              <a:xfrm>
                <a:off x="2853951" y="5194035"/>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a:t>
                </a:r>
                <a:endParaRPr lang="en-US" sz="800" b="1" dirty="0"/>
              </a:p>
            </p:txBody>
          </p:sp>
          <p:sp>
            <p:nvSpPr>
              <p:cNvPr id="37" name="Oval 36">
                <a:extLst>
                  <a:ext uri="{FF2B5EF4-FFF2-40B4-BE49-F238E27FC236}">
                    <a16:creationId xmlns:a16="http://schemas.microsoft.com/office/drawing/2014/main" id="{F5CEBEC2-416B-B256-B59C-45DEE6002617}"/>
                  </a:ext>
                </a:extLst>
              </p:cNvPr>
              <p:cNvSpPr/>
              <p:nvPr/>
            </p:nvSpPr>
            <p:spPr>
              <a:xfrm>
                <a:off x="2853951" y="5618998"/>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a:t>
                </a:r>
                <a:endParaRPr lang="en-US" sz="800" b="1" dirty="0"/>
              </a:p>
            </p:txBody>
          </p:sp>
          <p:sp>
            <p:nvSpPr>
              <p:cNvPr id="38" name="Oval 37">
                <a:extLst>
                  <a:ext uri="{FF2B5EF4-FFF2-40B4-BE49-F238E27FC236}">
                    <a16:creationId xmlns:a16="http://schemas.microsoft.com/office/drawing/2014/main" id="{2FB0D4D2-35C3-9248-3110-7B0952B6EA3D}"/>
                  </a:ext>
                </a:extLst>
              </p:cNvPr>
              <p:cNvSpPr/>
              <p:nvPr/>
            </p:nvSpPr>
            <p:spPr>
              <a:xfrm>
                <a:off x="2853951" y="6410561"/>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D</a:t>
                </a:r>
                <a:endParaRPr lang="en-US" sz="800" b="1" dirty="0"/>
              </a:p>
            </p:txBody>
          </p:sp>
          <p:sp>
            <p:nvSpPr>
              <p:cNvPr id="39" name="Oval 38">
                <a:extLst>
                  <a:ext uri="{FF2B5EF4-FFF2-40B4-BE49-F238E27FC236}">
                    <a16:creationId xmlns:a16="http://schemas.microsoft.com/office/drawing/2014/main" id="{708C201B-8DCF-6094-F34E-E3AB1DF9C728}"/>
                  </a:ext>
                </a:extLst>
              </p:cNvPr>
              <p:cNvSpPr/>
              <p:nvPr/>
            </p:nvSpPr>
            <p:spPr>
              <a:xfrm>
                <a:off x="2849941" y="7915042"/>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H</a:t>
                </a:r>
                <a:endParaRPr lang="en-US" sz="800" b="1" dirty="0"/>
              </a:p>
            </p:txBody>
          </p:sp>
          <p:sp>
            <p:nvSpPr>
              <p:cNvPr id="40" name="Oval 39">
                <a:extLst>
                  <a:ext uri="{FF2B5EF4-FFF2-40B4-BE49-F238E27FC236}">
                    <a16:creationId xmlns:a16="http://schemas.microsoft.com/office/drawing/2014/main" id="{BB992B37-6460-C546-FB7E-F198F97E0CEF}"/>
                  </a:ext>
                </a:extLst>
              </p:cNvPr>
              <p:cNvSpPr/>
              <p:nvPr/>
            </p:nvSpPr>
            <p:spPr>
              <a:xfrm>
                <a:off x="4977452" y="6025710"/>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E</a:t>
                </a:r>
                <a:endParaRPr lang="en-US" sz="800" b="1" dirty="0"/>
              </a:p>
            </p:txBody>
          </p:sp>
          <p:sp>
            <p:nvSpPr>
              <p:cNvPr id="41" name="Rectangle: Rounded Corners 40">
                <a:extLst>
                  <a:ext uri="{FF2B5EF4-FFF2-40B4-BE49-F238E27FC236}">
                    <a16:creationId xmlns:a16="http://schemas.microsoft.com/office/drawing/2014/main" id="{08C96204-E918-AFA4-B588-89BE0B582040}"/>
                  </a:ext>
                </a:extLst>
              </p:cNvPr>
              <p:cNvSpPr/>
              <p:nvPr/>
            </p:nvSpPr>
            <p:spPr>
              <a:xfrm>
                <a:off x="3054157" y="7031081"/>
                <a:ext cx="2310324" cy="718148"/>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9B3C2766-7A77-C617-03E5-539EA7B25C72}"/>
                  </a:ext>
                </a:extLst>
              </p:cNvPr>
              <p:cNvSpPr/>
              <p:nvPr/>
            </p:nvSpPr>
            <p:spPr>
              <a:xfrm>
                <a:off x="2850388" y="7219729"/>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G</a:t>
                </a:r>
                <a:endParaRPr lang="en-US" sz="800" b="1" dirty="0"/>
              </a:p>
            </p:txBody>
          </p:sp>
          <p:sp>
            <p:nvSpPr>
              <p:cNvPr id="43" name="Oval 42">
                <a:extLst>
                  <a:ext uri="{FF2B5EF4-FFF2-40B4-BE49-F238E27FC236}">
                    <a16:creationId xmlns:a16="http://schemas.microsoft.com/office/drawing/2014/main" id="{BE2E6FA1-9571-E41D-A7A4-C73928321972}"/>
                  </a:ext>
                </a:extLst>
              </p:cNvPr>
              <p:cNvSpPr/>
              <p:nvPr/>
            </p:nvSpPr>
            <p:spPr>
              <a:xfrm>
                <a:off x="6002286" y="6025709"/>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F</a:t>
                </a:r>
                <a:endParaRPr lang="en-US" sz="800" b="1" dirty="0"/>
              </a:p>
            </p:txBody>
          </p:sp>
        </p:grpSp>
        <p:sp>
          <p:nvSpPr>
            <p:cNvPr id="27" name="Rectangle: Rounded Corners 26">
              <a:extLst>
                <a:ext uri="{FF2B5EF4-FFF2-40B4-BE49-F238E27FC236}">
                  <a16:creationId xmlns:a16="http://schemas.microsoft.com/office/drawing/2014/main" id="{9C4C4245-4ACD-6011-F5E6-E78DA9142A49}"/>
                </a:ext>
              </a:extLst>
            </p:cNvPr>
            <p:cNvSpPr/>
            <p:nvPr/>
          </p:nvSpPr>
          <p:spPr>
            <a:xfrm>
              <a:off x="5426975" y="5168900"/>
              <a:ext cx="1070650" cy="220980"/>
            </a:xfrm>
            <a:prstGeom prst="roundRect">
              <a:avLst/>
            </a:prstGeom>
            <a:no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348DC002-ED62-ED24-634F-7825695597A1}"/>
                </a:ext>
              </a:extLst>
            </p:cNvPr>
            <p:cNvSpPr/>
            <p:nvPr/>
          </p:nvSpPr>
          <p:spPr>
            <a:xfrm>
              <a:off x="6149000" y="5003523"/>
              <a:ext cx="228600" cy="246645"/>
            </a:xfrm>
            <a:prstGeom prst="ellipse">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B</a:t>
              </a:r>
              <a:endParaRPr lang="en-US" sz="800" b="1" dirty="0"/>
            </a:p>
          </p:txBody>
        </p:sp>
      </p:grpSp>
    </p:spTree>
    <p:extLst>
      <p:ext uri="{BB962C8B-B14F-4D97-AF65-F5344CB8AC3E}">
        <p14:creationId xmlns:p14="http://schemas.microsoft.com/office/powerpoint/2010/main" val="2577445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4888-0D34-4866-9A6C-12E0A13CC13B}"/>
              </a:ext>
            </a:extLst>
          </p:cNvPr>
          <p:cNvSpPr>
            <a:spLocks noGrp="1"/>
          </p:cNvSpPr>
          <p:nvPr>
            <p:ph type="title"/>
          </p:nvPr>
        </p:nvSpPr>
        <p:spPr/>
        <p:txBody>
          <a:bodyPr wrap="square" anchor="ctr">
            <a:normAutofit fontScale="90000"/>
          </a:bodyPr>
          <a:lstStyle/>
          <a:p>
            <a:pPr>
              <a:lnSpc>
                <a:spcPct val="98000"/>
              </a:lnSpc>
            </a:pPr>
            <a:r>
              <a:rPr lang="en-US" sz="4000" cap="all" dirty="0">
                <a:latin typeface="Calibri"/>
                <a:ea typeface="Open Sans"/>
                <a:cs typeface="Calibri"/>
              </a:rPr>
              <a:t>Why the cfc MATTERS...</a:t>
            </a:r>
            <a:endParaRPr lang="en-US" sz="4000" b="1" cap="all" dirty="0">
              <a:latin typeface="Calibri"/>
              <a:ea typeface="Open Sans"/>
              <a:cs typeface="Calibri"/>
            </a:endParaRPr>
          </a:p>
        </p:txBody>
      </p:sp>
      <p:sp>
        <p:nvSpPr>
          <p:cNvPr id="17" name="TextBox 16">
            <a:extLst>
              <a:ext uri="{FF2B5EF4-FFF2-40B4-BE49-F238E27FC236}">
                <a16:creationId xmlns:a16="http://schemas.microsoft.com/office/drawing/2014/main" id="{4C88DF17-CCFC-AAEA-BEA5-ED5D72CFD825}"/>
              </a:ext>
            </a:extLst>
          </p:cNvPr>
          <p:cNvSpPr txBox="1">
            <a:spLocks/>
          </p:cNvSpPr>
          <p:nvPr/>
        </p:nvSpPr>
        <p:spPr>
          <a:xfrm>
            <a:off x="1143000" y="2582618"/>
            <a:ext cx="2254442" cy="646331"/>
          </a:xfrm>
          <a:prstGeom prst="rect">
            <a:avLst/>
          </a:prstGeom>
          <a:noFill/>
        </p:spPr>
        <p:txBody>
          <a:bodyPr wrap="square">
            <a:spAutoFit/>
          </a:bodyPr>
          <a:lstStyle/>
          <a:p>
            <a:pPr algn="ctr"/>
            <a:r>
              <a:rPr lang="en-US" sz="1800" i="1" dirty="0">
                <a:solidFill>
                  <a:srgbClr val="AC1A2F"/>
                </a:solidFill>
              </a:rPr>
              <a:t>Give through </a:t>
            </a:r>
          </a:p>
          <a:p>
            <a:pPr algn="ctr"/>
            <a:r>
              <a:rPr lang="en-US" sz="1800" b="1" dirty="0">
                <a:solidFill>
                  <a:srgbClr val="003479"/>
                </a:solidFill>
              </a:rPr>
              <a:t>PAYROLL DEDUCTION</a:t>
            </a:r>
            <a:r>
              <a:rPr lang="en-US" sz="1800" dirty="0"/>
              <a:t> </a:t>
            </a:r>
          </a:p>
        </p:txBody>
      </p:sp>
      <p:sp>
        <p:nvSpPr>
          <p:cNvPr id="18" name="TextBox 17">
            <a:extLst>
              <a:ext uri="{FF2B5EF4-FFF2-40B4-BE49-F238E27FC236}">
                <a16:creationId xmlns:a16="http://schemas.microsoft.com/office/drawing/2014/main" id="{CD72B8BC-B71A-62BE-2079-8741BB656CB5}"/>
              </a:ext>
            </a:extLst>
          </p:cNvPr>
          <p:cNvSpPr txBox="1">
            <a:spLocks/>
          </p:cNvSpPr>
          <p:nvPr/>
        </p:nvSpPr>
        <p:spPr>
          <a:xfrm>
            <a:off x="3444779" y="2585145"/>
            <a:ext cx="2254442" cy="646331"/>
          </a:xfrm>
          <a:prstGeom prst="rect">
            <a:avLst/>
          </a:prstGeom>
          <a:noFill/>
        </p:spPr>
        <p:txBody>
          <a:bodyPr wrap="square">
            <a:spAutoFit/>
          </a:bodyPr>
          <a:lstStyle/>
          <a:p>
            <a:pPr algn="ctr"/>
            <a:r>
              <a:rPr lang="en-US" sz="1800" i="1" dirty="0">
                <a:solidFill>
                  <a:srgbClr val="AC1A2F"/>
                </a:solidFill>
              </a:rPr>
              <a:t>Give to </a:t>
            </a:r>
          </a:p>
          <a:p>
            <a:pPr algn="ctr"/>
            <a:r>
              <a:rPr lang="en-US" sz="1800" b="1" dirty="0">
                <a:solidFill>
                  <a:srgbClr val="003479"/>
                </a:solidFill>
              </a:rPr>
              <a:t>MULTIPLE CHARITIES</a:t>
            </a:r>
            <a:r>
              <a:rPr lang="en-US" b="1" dirty="0">
                <a:solidFill>
                  <a:srgbClr val="003479"/>
                </a:solidFill>
              </a:rPr>
              <a:t> </a:t>
            </a:r>
          </a:p>
        </p:txBody>
      </p:sp>
      <p:sp>
        <p:nvSpPr>
          <p:cNvPr id="16" name="TextBox 15">
            <a:extLst>
              <a:ext uri="{FF2B5EF4-FFF2-40B4-BE49-F238E27FC236}">
                <a16:creationId xmlns:a16="http://schemas.microsoft.com/office/drawing/2014/main" id="{2DDCA5C2-400B-568E-344C-BC057175539A}"/>
              </a:ext>
            </a:extLst>
          </p:cNvPr>
          <p:cNvSpPr txBox="1">
            <a:spLocks/>
          </p:cNvSpPr>
          <p:nvPr/>
        </p:nvSpPr>
        <p:spPr>
          <a:xfrm>
            <a:off x="5746559" y="2582617"/>
            <a:ext cx="2254441" cy="646331"/>
          </a:xfrm>
          <a:prstGeom prst="rect">
            <a:avLst/>
          </a:prstGeom>
          <a:noFill/>
        </p:spPr>
        <p:txBody>
          <a:bodyPr wrap="square" rtlCol="0">
            <a:spAutoFit/>
          </a:bodyPr>
          <a:lstStyle/>
          <a:p>
            <a:pPr algn="ctr"/>
            <a:r>
              <a:rPr lang="en-US" sz="1800" i="1" dirty="0">
                <a:solidFill>
                  <a:srgbClr val="AC1A2F"/>
                </a:solidFill>
              </a:rPr>
              <a:t>Give for </a:t>
            </a:r>
          </a:p>
          <a:p>
            <a:pPr algn="ctr"/>
            <a:r>
              <a:rPr lang="en-US" sz="1800" b="1" dirty="0">
                <a:solidFill>
                  <a:srgbClr val="003479"/>
                </a:solidFill>
              </a:rPr>
              <a:t>COLLECTIVE IMPACT </a:t>
            </a:r>
          </a:p>
        </p:txBody>
      </p:sp>
      <p:pic>
        <p:nvPicPr>
          <p:cNvPr id="21" name="Graphic 20" descr="Icon of a calendar with stacks of coins.">
            <a:extLst>
              <a:ext uri="{FF2B5EF4-FFF2-40B4-BE49-F238E27FC236}">
                <a16:creationId xmlns:a16="http://schemas.microsoft.com/office/drawing/2014/main" id="{D3DD88E1-5A55-C402-7697-98EB817D966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674469" y="3429000"/>
            <a:ext cx="1191503" cy="1191503"/>
          </a:xfrm>
          <a:prstGeom prst="rect">
            <a:avLst/>
          </a:prstGeom>
        </p:spPr>
      </p:pic>
      <p:pic>
        <p:nvPicPr>
          <p:cNvPr id="22" name="Graphic 21" descr="Children with solid fill">
            <a:extLst>
              <a:ext uri="{FF2B5EF4-FFF2-40B4-BE49-F238E27FC236}">
                <a16:creationId xmlns:a16="http://schemas.microsoft.com/office/drawing/2014/main" id="{F9733997-4756-C9BB-060C-C30E1DA217E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540812" y="2964291"/>
            <a:ext cx="2069996" cy="2069996"/>
          </a:xfrm>
          <a:prstGeom prst="rect">
            <a:avLst/>
          </a:prstGeom>
        </p:spPr>
      </p:pic>
      <p:pic>
        <p:nvPicPr>
          <p:cNvPr id="23" name="Graphic 22" descr="Earth globe: Americas with solid fill">
            <a:extLst>
              <a:ext uri="{FF2B5EF4-FFF2-40B4-BE49-F238E27FC236}">
                <a16:creationId xmlns:a16="http://schemas.microsoft.com/office/drawing/2014/main" id="{75917F8C-8C27-9A04-355E-A1BD1B31A6D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143745" y="3242908"/>
            <a:ext cx="1460068" cy="1460068"/>
          </a:xfrm>
          <a:prstGeom prst="rect">
            <a:avLst/>
          </a:prstGeom>
        </p:spPr>
      </p:pic>
      <p:sp>
        <p:nvSpPr>
          <p:cNvPr id="19" name="TextBox 18">
            <a:extLst>
              <a:ext uri="{FF2B5EF4-FFF2-40B4-BE49-F238E27FC236}">
                <a16:creationId xmlns:a16="http://schemas.microsoft.com/office/drawing/2014/main" id="{9F1B7A3C-ACA6-FCAF-9698-935C6E7F5DBE}"/>
              </a:ext>
            </a:extLst>
          </p:cNvPr>
          <p:cNvSpPr txBox="1">
            <a:spLocks/>
          </p:cNvSpPr>
          <p:nvPr/>
        </p:nvSpPr>
        <p:spPr>
          <a:xfrm>
            <a:off x="1143001" y="4716656"/>
            <a:ext cx="6858000" cy="369332"/>
          </a:xfrm>
          <a:prstGeom prst="rect">
            <a:avLst/>
          </a:prstGeom>
          <a:noFill/>
        </p:spPr>
        <p:txBody>
          <a:bodyPr wrap="square">
            <a:spAutoFit/>
          </a:bodyPr>
          <a:lstStyle/>
          <a:p>
            <a:pPr algn="ctr"/>
            <a:r>
              <a:rPr lang="en-US" sz="1800" b="1" dirty="0">
                <a:solidFill>
                  <a:srgbClr val="003479"/>
                </a:solidFill>
              </a:rPr>
              <a:t>Looking for even more reasons to give through the CFC?</a:t>
            </a:r>
            <a:endParaRPr lang="en-US" sz="1800" dirty="0">
              <a:solidFill>
                <a:srgbClr val="003479"/>
              </a:solidFill>
            </a:endParaRPr>
          </a:p>
        </p:txBody>
      </p:sp>
      <p:sp>
        <p:nvSpPr>
          <p:cNvPr id="20" name="TextBox 19">
            <a:extLst>
              <a:ext uri="{FF2B5EF4-FFF2-40B4-BE49-F238E27FC236}">
                <a16:creationId xmlns:a16="http://schemas.microsoft.com/office/drawing/2014/main" id="{8C4E0018-5C32-1F98-FE5B-DCA90D2A375F}"/>
              </a:ext>
            </a:extLst>
          </p:cNvPr>
          <p:cNvSpPr txBox="1">
            <a:spLocks/>
          </p:cNvSpPr>
          <p:nvPr/>
        </p:nvSpPr>
        <p:spPr>
          <a:xfrm>
            <a:off x="-172820" y="5182141"/>
            <a:ext cx="9222942" cy="830997"/>
          </a:xfrm>
          <a:prstGeom prst="rect">
            <a:avLst/>
          </a:prstGeom>
          <a:noFill/>
        </p:spPr>
        <p:txBody>
          <a:bodyPr wrap="square">
            <a:spAutoFit/>
          </a:bodyPr>
          <a:lstStyle/>
          <a:p>
            <a:pPr marR="0" lvl="1" algn="ctr">
              <a:spcBef>
                <a:spcPts val="0"/>
              </a:spcBef>
              <a:spcAft>
                <a:spcPts val="0"/>
              </a:spcAft>
            </a:pPr>
            <a:r>
              <a:rPr lang="en-US" sz="1600" dirty="0">
                <a:solidFill>
                  <a:srgbClr val="58585B"/>
                </a:solidFill>
                <a:effectLst/>
                <a:latin typeface="Calibri" panose="020F0502020204030204" pitchFamily="34" charset="0"/>
                <a:ea typeface="Calibri" panose="020F0502020204030204" pitchFamily="34" charset="0"/>
              </a:rPr>
              <a:t>Tax-Deductible Giving </a:t>
            </a:r>
            <a:r>
              <a:rPr lang="en-US" sz="1600" dirty="0">
                <a:solidFill>
                  <a:srgbClr val="AC1A2F"/>
                </a:solidFill>
                <a:effectLst/>
                <a:latin typeface="Calibri" panose="020F0502020204030204" pitchFamily="34" charset="0"/>
                <a:ea typeface="Calibri" panose="020F0502020204030204" pitchFamily="34" charset="0"/>
              </a:rPr>
              <a:t>•</a:t>
            </a:r>
            <a:r>
              <a:rPr lang="en-US" sz="1600" dirty="0">
                <a:solidFill>
                  <a:srgbClr val="C00000"/>
                </a:solidFill>
                <a:effectLst/>
                <a:latin typeface="Calibri" panose="020F0502020204030204" pitchFamily="34" charset="0"/>
                <a:ea typeface="Calibri" panose="020F0502020204030204" pitchFamily="34" charset="0"/>
              </a:rPr>
              <a:t> </a:t>
            </a:r>
            <a:r>
              <a:rPr lang="en-US" sz="1600" dirty="0">
                <a:solidFill>
                  <a:srgbClr val="58585B"/>
                </a:solidFill>
                <a:effectLst/>
                <a:latin typeface="Calibri" panose="020F0502020204030204" pitchFamily="34" charset="0"/>
                <a:ea typeface="Calibri" panose="020F0502020204030204" pitchFamily="34" charset="0"/>
              </a:rPr>
              <a:t>Unrestricted Funds for Charities </a:t>
            </a:r>
            <a:r>
              <a:rPr lang="en-US" sz="1600" dirty="0">
                <a:solidFill>
                  <a:srgbClr val="AC1A2F"/>
                </a:solidFill>
                <a:effectLst/>
                <a:latin typeface="Calibri" panose="020F0502020204030204" pitchFamily="34" charset="0"/>
                <a:ea typeface="Calibri" panose="020F0502020204030204" pitchFamily="34" charset="0"/>
              </a:rPr>
              <a:t>•</a:t>
            </a:r>
            <a:r>
              <a:rPr lang="en-US" sz="1600" dirty="0">
                <a:effectLst/>
                <a:latin typeface="Calibri" panose="020F0502020204030204" pitchFamily="34" charset="0"/>
                <a:ea typeface="Calibri" panose="020F0502020204030204" pitchFamily="34" charset="0"/>
              </a:rPr>
              <a:t> </a:t>
            </a:r>
            <a:r>
              <a:rPr lang="en-US" sz="1600" dirty="0">
                <a:solidFill>
                  <a:srgbClr val="58585B"/>
                </a:solidFill>
                <a:effectLst/>
                <a:latin typeface="Calibri" panose="020F0502020204030204" pitchFamily="34" charset="0"/>
                <a:ea typeface="Calibri" panose="020F0502020204030204" pitchFamily="34" charset="0"/>
              </a:rPr>
              <a:t>Easy to Renew </a:t>
            </a:r>
            <a:r>
              <a:rPr lang="en-US" sz="1600" dirty="0">
                <a:solidFill>
                  <a:srgbClr val="AC1A2F"/>
                </a:solidFill>
                <a:effectLst/>
                <a:latin typeface="Calibri" panose="020F0502020204030204" pitchFamily="34" charset="0"/>
                <a:ea typeface="Calibri" panose="020F0502020204030204" pitchFamily="34" charset="0"/>
              </a:rPr>
              <a:t>• </a:t>
            </a:r>
          </a:p>
          <a:p>
            <a:pPr marR="0" lvl="1" algn="ctr">
              <a:spcBef>
                <a:spcPts val="0"/>
              </a:spcBef>
              <a:spcAft>
                <a:spcPts val="0"/>
              </a:spcAft>
            </a:pPr>
            <a:r>
              <a:rPr lang="en-US" sz="1600" dirty="0">
                <a:solidFill>
                  <a:srgbClr val="58585B"/>
                </a:solidFill>
                <a:effectLst/>
                <a:latin typeface="Calibri" panose="020F0502020204030204" pitchFamily="34" charset="0"/>
                <a:ea typeface="Calibri" panose="020F0502020204030204" pitchFamily="34" charset="0"/>
              </a:rPr>
              <a:t>Long-Standing Federal Tradition </a:t>
            </a:r>
            <a:r>
              <a:rPr lang="en-US" sz="1600" dirty="0">
                <a:solidFill>
                  <a:srgbClr val="AC1A2F"/>
                </a:solidFill>
                <a:effectLst/>
                <a:latin typeface="Calibri" panose="020F0502020204030204" pitchFamily="34" charset="0"/>
                <a:ea typeface="Calibri" panose="020F0502020204030204" pitchFamily="34" charset="0"/>
              </a:rPr>
              <a:t>• </a:t>
            </a:r>
            <a:r>
              <a:rPr lang="en-US" sz="1600" dirty="0">
                <a:solidFill>
                  <a:srgbClr val="58585B"/>
                </a:solidFill>
                <a:effectLst/>
                <a:latin typeface="Calibri" panose="020F0502020204030204" pitchFamily="34" charset="0"/>
                <a:ea typeface="Calibri" panose="020F0502020204030204" pitchFamily="34" charset="0"/>
              </a:rPr>
              <a:t>Pledge Volunteer Hour Pledges </a:t>
            </a:r>
            <a:r>
              <a:rPr lang="en-US" sz="1600" dirty="0">
                <a:solidFill>
                  <a:srgbClr val="AC1A2F"/>
                </a:solidFill>
                <a:effectLst/>
                <a:latin typeface="Calibri" panose="020F0502020204030204" pitchFamily="34" charset="0"/>
                <a:ea typeface="Calibri" panose="020F0502020204030204" pitchFamily="34" charset="0"/>
              </a:rPr>
              <a:t>•</a:t>
            </a:r>
            <a:r>
              <a:rPr lang="en-US" sz="1600" dirty="0">
                <a:solidFill>
                  <a:srgbClr val="C00000"/>
                </a:solidFill>
                <a:effectLst/>
                <a:latin typeface="Calibri" panose="020F0502020204030204" pitchFamily="34" charset="0"/>
                <a:ea typeface="Calibri" panose="020F0502020204030204" pitchFamily="34" charset="0"/>
              </a:rPr>
              <a:t> </a:t>
            </a:r>
            <a:r>
              <a:rPr lang="en-US" sz="1600" dirty="0">
                <a:solidFill>
                  <a:srgbClr val="58585B"/>
                </a:solidFill>
                <a:effectLst/>
                <a:latin typeface="Calibri" panose="020F0502020204030204" pitchFamily="34" charset="0"/>
                <a:ea typeface="Calibri" panose="020F0502020204030204" pitchFamily="34" charset="0"/>
              </a:rPr>
              <a:t>Secure Online Giving Platform </a:t>
            </a:r>
            <a:r>
              <a:rPr lang="en-US" sz="1600" dirty="0">
                <a:solidFill>
                  <a:srgbClr val="AC1A2F"/>
                </a:solidFill>
                <a:effectLst/>
                <a:latin typeface="Calibri" panose="020F0502020204030204" pitchFamily="34" charset="0"/>
                <a:ea typeface="Calibri" panose="020F0502020204030204" pitchFamily="34" charset="0"/>
              </a:rPr>
              <a:t>•</a:t>
            </a:r>
            <a:r>
              <a:rPr lang="en-US" sz="1600" dirty="0">
                <a:solidFill>
                  <a:srgbClr val="C00000"/>
                </a:solidFill>
                <a:effectLst/>
                <a:latin typeface="Calibri" panose="020F0502020204030204" pitchFamily="34" charset="0"/>
                <a:ea typeface="Calibri" panose="020F0502020204030204" pitchFamily="34" charset="0"/>
              </a:rPr>
              <a:t> </a:t>
            </a:r>
            <a:r>
              <a:rPr lang="en-US" sz="1600" dirty="0">
                <a:solidFill>
                  <a:srgbClr val="58585B"/>
                </a:solidFill>
                <a:effectLst/>
                <a:latin typeface="Calibri" panose="020F0502020204030204" pitchFamily="34" charset="0"/>
                <a:ea typeface="Calibri" panose="020F0502020204030204" pitchFamily="34" charset="0"/>
              </a:rPr>
              <a:t>Thousands of Vetted Charities </a:t>
            </a:r>
            <a:r>
              <a:rPr lang="en-US" sz="1600" dirty="0">
                <a:solidFill>
                  <a:srgbClr val="AC1A2F"/>
                </a:solidFill>
                <a:effectLst/>
                <a:latin typeface="Calibri" panose="020F0502020204030204" pitchFamily="34" charset="0"/>
                <a:ea typeface="Calibri" panose="020F0502020204030204" pitchFamily="34" charset="0"/>
              </a:rPr>
              <a:t>• </a:t>
            </a:r>
            <a:r>
              <a:rPr lang="en-US" sz="1600" dirty="0">
                <a:solidFill>
                  <a:srgbClr val="58585B"/>
                </a:solidFill>
                <a:effectLst/>
                <a:latin typeface="Calibri" panose="020F0502020204030204" pitchFamily="34" charset="0"/>
                <a:ea typeface="Calibri" panose="020F0502020204030204" pitchFamily="34" charset="0"/>
              </a:rPr>
              <a:t>Makes Fundraising Easier for Charities</a:t>
            </a:r>
          </a:p>
        </p:txBody>
      </p:sp>
    </p:spTree>
    <p:extLst>
      <p:ext uri="{BB962C8B-B14F-4D97-AF65-F5344CB8AC3E}">
        <p14:creationId xmlns:p14="http://schemas.microsoft.com/office/powerpoint/2010/main" val="4501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9D900-534F-467B-A7D7-052F38EC603B}"/>
              </a:ext>
            </a:extLst>
          </p:cNvPr>
          <p:cNvSpPr>
            <a:spLocks noGrp="1"/>
          </p:cNvSpPr>
          <p:nvPr>
            <p:ph type="title"/>
          </p:nvPr>
        </p:nvSpPr>
        <p:spPr>
          <a:xfrm>
            <a:off x="533400" y="492650"/>
            <a:ext cx="8305800" cy="663002"/>
          </a:xfrm>
        </p:spPr>
        <p:txBody>
          <a:bodyPr/>
          <a:lstStyle/>
          <a:p>
            <a:r>
              <a:rPr lang="en-US" cap="all" dirty="0">
                <a:latin typeface="+mj-lt"/>
                <a:ea typeface="Open Sans" panose="020B0606030504020204" pitchFamily="34" charset="0"/>
                <a:cs typeface="Open Sans" panose="020B0606030504020204" pitchFamily="34" charset="0"/>
              </a:rPr>
              <a:t>Submit PAPER pledges</a:t>
            </a:r>
          </a:p>
        </p:txBody>
      </p:sp>
      <p:sp>
        <p:nvSpPr>
          <p:cNvPr id="2" name="Content Placeholder 1">
            <a:extLst>
              <a:ext uri="{FF2B5EF4-FFF2-40B4-BE49-F238E27FC236}">
                <a16:creationId xmlns:a16="http://schemas.microsoft.com/office/drawing/2014/main" id="{1C470D74-3C3E-4A2D-A4D0-30021FC62511}"/>
              </a:ext>
            </a:extLst>
          </p:cNvPr>
          <p:cNvSpPr>
            <a:spLocks noGrp="1"/>
          </p:cNvSpPr>
          <p:nvPr>
            <p:ph idx="1"/>
          </p:nvPr>
        </p:nvSpPr>
        <p:spPr>
          <a:xfrm>
            <a:off x="457843" y="1665133"/>
            <a:ext cx="3859513" cy="4351338"/>
          </a:xfrm>
        </p:spPr>
        <p:txBody>
          <a:bodyPr>
            <a:normAutofit lnSpcReduction="10000"/>
          </a:bodyPr>
          <a:lstStyle/>
          <a:p>
            <a:pPr marL="0" indent="0">
              <a:spcAft>
                <a:spcPts val="1200"/>
              </a:spcAft>
              <a:buNone/>
            </a:pPr>
            <a:r>
              <a:rPr lang="en-US" sz="2400" b="1" dirty="0">
                <a:solidFill>
                  <a:srgbClr val="58585B"/>
                </a:solidFill>
              </a:rPr>
              <a:t>To submit completed paper pledge forms:</a:t>
            </a:r>
          </a:p>
          <a:p>
            <a:pPr marL="457200" indent="-457200">
              <a:buFont typeface="+mj-lt"/>
              <a:buAutoNum type="arabicPeriod"/>
            </a:pPr>
            <a:r>
              <a:rPr lang="en-US" sz="2400" b="0" i="0" u="none" strike="noStrike" baseline="0" dirty="0">
                <a:solidFill>
                  <a:srgbClr val="58585B"/>
                </a:solidFill>
              </a:rPr>
              <a:t>Download and print Pledge Report Summary.</a:t>
            </a:r>
          </a:p>
          <a:p>
            <a:pPr marL="457200" indent="-457200">
              <a:buFont typeface="+mj-lt"/>
              <a:buAutoNum type="arabicPeriod"/>
            </a:pPr>
            <a:r>
              <a:rPr lang="en-US" sz="2400" b="0" i="0" u="none" strike="noStrike" baseline="0" dirty="0">
                <a:solidFill>
                  <a:srgbClr val="58585B"/>
                </a:solidFill>
              </a:rPr>
              <a:t>Complete the Pledge Report Summary form with pledges.</a:t>
            </a:r>
          </a:p>
          <a:p>
            <a:pPr marL="0" indent="0">
              <a:buNone/>
            </a:pPr>
            <a:endParaRPr lang="en-US" sz="2400" b="1" dirty="0">
              <a:solidFill>
                <a:srgbClr val="58585B"/>
              </a:solidFill>
            </a:endParaRPr>
          </a:p>
          <a:p>
            <a:pPr marL="0" indent="0" algn="ctr">
              <a:buNone/>
            </a:pPr>
            <a:r>
              <a:rPr lang="en-US" sz="2400" b="1" dirty="0">
                <a:solidFill>
                  <a:srgbClr val="58585B"/>
                </a:solidFill>
              </a:rPr>
              <a:t>CFC Processing Center</a:t>
            </a:r>
          </a:p>
          <a:p>
            <a:pPr marL="0" indent="0" algn="ctr">
              <a:buNone/>
            </a:pPr>
            <a:r>
              <a:rPr lang="en-US" sz="2400" b="1" dirty="0">
                <a:solidFill>
                  <a:srgbClr val="58585B"/>
                </a:solidFill>
              </a:rPr>
              <a:t>P.O. Box 7820</a:t>
            </a:r>
          </a:p>
          <a:p>
            <a:pPr marL="0" indent="0" algn="ctr">
              <a:buNone/>
            </a:pPr>
            <a:r>
              <a:rPr lang="en-US" sz="2400" b="1" dirty="0">
                <a:solidFill>
                  <a:srgbClr val="58585B"/>
                </a:solidFill>
              </a:rPr>
              <a:t>Madison, WI 53707-7820</a:t>
            </a: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7" name="Picture 6" descr="thumbnail image of the Paper Pledge Form">
            <a:extLst>
              <a:ext uri="{FF2B5EF4-FFF2-40B4-BE49-F238E27FC236}">
                <a16:creationId xmlns:a16="http://schemas.microsoft.com/office/drawing/2014/main" id="{212D4F3F-ECE0-4590-BA2D-4664B9952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645" y="1479259"/>
            <a:ext cx="3656778" cy="4723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879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17673-02F1-25B3-8435-CB7CD0B81606}"/>
              </a:ext>
            </a:extLst>
          </p:cNvPr>
          <p:cNvSpPr>
            <a:spLocks noGrp="1"/>
          </p:cNvSpPr>
          <p:nvPr>
            <p:ph type="ctrTitle"/>
          </p:nvPr>
        </p:nvSpPr>
        <p:spPr>
          <a:xfrm>
            <a:off x="3663878" y="486137"/>
            <a:ext cx="5377172" cy="3055716"/>
          </a:xfrm>
        </p:spPr>
        <p:txBody>
          <a:bodyPr>
            <a:noAutofit/>
          </a:bodyPr>
          <a:lstStyle/>
          <a:p>
            <a:r>
              <a:rPr lang="en-US" sz="4800" b="1" dirty="0">
                <a:latin typeface="Calibri"/>
                <a:cs typeface="Calibri"/>
              </a:rPr>
              <a:t>CAMPAIGN WORKER RESOURCES</a:t>
            </a:r>
          </a:p>
        </p:txBody>
      </p:sp>
      <p:sp>
        <p:nvSpPr>
          <p:cNvPr id="6" name="Subtitle 5">
            <a:extLst>
              <a:ext uri="{FF2B5EF4-FFF2-40B4-BE49-F238E27FC236}">
                <a16:creationId xmlns:a16="http://schemas.microsoft.com/office/drawing/2014/main" id="{7EF56823-3FC6-F657-80A1-51002BDCAEF1}"/>
              </a:ext>
            </a:extLst>
          </p:cNvPr>
          <p:cNvSpPr>
            <a:spLocks noGrp="1"/>
          </p:cNvSpPr>
          <p:nvPr>
            <p:ph type="subTitle" idx="1"/>
          </p:nvPr>
        </p:nvSpPr>
        <p:spPr>
          <a:xfrm>
            <a:off x="3663878" y="4535311"/>
            <a:ext cx="5106049" cy="3311236"/>
          </a:xfrm>
        </p:spPr>
        <p:txBody>
          <a:bodyPr vert="horz" lIns="91440" tIns="45720" rIns="91440" bIns="45720" rtlCol="0" anchor="t">
            <a:normAutofit/>
          </a:bodyPr>
          <a:lstStyle/>
          <a:p>
            <a:r>
              <a:rPr lang="en-US" sz="3200" dirty="0">
                <a:latin typeface="Calibri"/>
                <a:cs typeface="Calibri"/>
              </a:rPr>
              <a:t>Visit </a:t>
            </a:r>
            <a:r>
              <a:rPr lang="en-US" sz="3200" b="1" dirty="0">
                <a:latin typeface="Calibri"/>
                <a:cs typeface="Calibri"/>
              </a:rPr>
              <a:t>GiveCFC.org </a:t>
            </a:r>
            <a:r>
              <a:rPr lang="en-US" sz="3200" dirty="0">
                <a:latin typeface="Calibri"/>
                <a:cs typeface="Calibri"/>
              </a:rPr>
              <a:t>to find a wealth of resources and materials. </a:t>
            </a: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CF74E531-BFA5-0338-A001-DDC5B090B292}"/>
              </a:ext>
            </a:extLst>
          </p:cNvPr>
          <p:cNvSpPr>
            <a:spLocks noGrp="1"/>
          </p:cNvSpPr>
          <p:nvPr>
            <p:ph type="sldNum" sz="quarter" idx="4294967295"/>
          </p:nvPr>
        </p:nvSpPr>
        <p:spPr>
          <a:xfrm>
            <a:off x="8277225" y="6107113"/>
            <a:ext cx="866775" cy="461962"/>
          </a:xfrm>
        </p:spPr>
        <p:txBody>
          <a:bodyPr/>
          <a:lstStyle/>
          <a:p>
            <a:r>
              <a:rPr lang="en-US" dirty="0"/>
              <a:t>Page </a:t>
            </a:r>
            <a:fld id="{8F5D1152-BEFA-6F49-8229-66E43A7DCB0B}" type="slidenum">
              <a:rPr lang="en-US" smtClean="0"/>
              <a:pPr/>
              <a:t>31</a:t>
            </a:fld>
            <a:endParaRPr lang="en-US" dirty="0"/>
          </a:p>
        </p:txBody>
      </p:sp>
    </p:spTree>
    <p:extLst>
      <p:ext uri="{BB962C8B-B14F-4D97-AF65-F5344CB8AC3E}">
        <p14:creationId xmlns:p14="http://schemas.microsoft.com/office/powerpoint/2010/main" val="113993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90AC8-BEE0-7B5E-7314-B7CBE7300389}"/>
              </a:ext>
            </a:extLst>
          </p:cNvPr>
          <p:cNvSpPr>
            <a:spLocks noGrp="1"/>
          </p:cNvSpPr>
          <p:nvPr>
            <p:ph type="title"/>
          </p:nvPr>
        </p:nvSpPr>
        <p:spPr>
          <a:xfrm>
            <a:off x="533400" y="492650"/>
            <a:ext cx="8305800" cy="663002"/>
          </a:xfrm>
        </p:spPr>
        <p:txBody>
          <a:bodyPr/>
          <a:lstStyle/>
          <a:p>
            <a:r>
              <a:rPr lang="en-US" dirty="0"/>
              <a:t>CAMPAIGN WORKER GUIDE</a:t>
            </a:r>
          </a:p>
        </p:txBody>
      </p:sp>
      <p:pic>
        <p:nvPicPr>
          <p:cNvPr id="6" name="Picture 5" descr="Image of the campaign worker guide with an image of a man in a military uniform ">
            <a:extLst>
              <a:ext uri="{FF2B5EF4-FFF2-40B4-BE49-F238E27FC236}">
                <a16:creationId xmlns:a16="http://schemas.microsoft.com/office/drawing/2014/main" id="{80066EE9-0038-DB4E-47A7-2C13775A4B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8356" y="1365158"/>
            <a:ext cx="3727288" cy="5000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12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886B3-AB61-624E-CF23-D8334518CC4B}"/>
              </a:ext>
            </a:extLst>
          </p:cNvPr>
          <p:cNvSpPr>
            <a:spLocks noGrp="1"/>
          </p:cNvSpPr>
          <p:nvPr>
            <p:ph type="title"/>
          </p:nvPr>
        </p:nvSpPr>
        <p:spPr>
          <a:xfrm>
            <a:off x="533400" y="492650"/>
            <a:ext cx="8305800" cy="663002"/>
          </a:xfrm>
        </p:spPr>
        <p:txBody>
          <a:bodyPr/>
          <a:lstStyle/>
          <a:p>
            <a:r>
              <a:rPr lang="en-US" dirty="0">
                <a:ea typeface="Open Sans"/>
                <a:cs typeface="Open Sans"/>
              </a:rPr>
              <a:t>LEARNING MANAGEMENT SYSTEM (LMS)</a:t>
            </a:r>
            <a:endParaRPr lang="en-US" dirty="0"/>
          </a:p>
        </p:txBody>
      </p:sp>
      <p:pic>
        <p:nvPicPr>
          <p:cNvPr id="6" name="Picture 5" descr="Image of icons of learning with a computer in the middle with the blue CFC logo">
            <a:extLst>
              <a:ext uri="{FF2B5EF4-FFF2-40B4-BE49-F238E27FC236}">
                <a16:creationId xmlns:a16="http://schemas.microsoft.com/office/drawing/2014/main" id="{3F79B4B8-B17A-29F7-85AE-EE89883B776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0776" y="1388962"/>
            <a:ext cx="7802448" cy="5184733"/>
          </a:xfrm>
          <a:prstGeom prst="rect">
            <a:avLst/>
          </a:prstGeom>
        </p:spPr>
      </p:pic>
    </p:spTree>
    <p:extLst>
      <p:ext uri="{BB962C8B-B14F-4D97-AF65-F5344CB8AC3E}">
        <p14:creationId xmlns:p14="http://schemas.microsoft.com/office/powerpoint/2010/main" val="537492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3708E-C6F1-CC78-CA28-6F49273626EC}"/>
              </a:ext>
            </a:extLst>
          </p:cNvPr>
          <p:cNvSpPr>
            <a:spLocks noGrp="1"/>
          </p:cNvSpPr>
          <p:nvPr>
            <p:ph type="title"/>
          </p:nvPr>
        </p:nvSpPr>
        <p:spPr>
          <a:xfrm>
            <a:off x="561974" y="461665"/>
            <a:ext cx="8305800" cy="663002"/>
          </a:xfrm>
        </p:spPr>
        <p:txBody>
          <a:bodyPr/>
          <a:lstStyle/>
          <a:p>
            <a:r>
              <a:rPr lang="en-US" dirty="0">
                <a:ea typeface="Open Sans"/>
                <a:cs typeface="Open Sans"/>
              </a:rPr>
              <a:t>CFC BRIEFING</a:t>
            </a:r>
            <a:endParaRPr lang="en-US" dirty="0"/>
          </a:p>
        </p:txBody>
      </p:sp>
      <p:sp>
        <p:nvSpPr>
          <p:cNvPr id="4" name="Content Placeholder 1">
            <a:extLst>
              <a:ext uri="{FF2B5EF4-FFF2-40B4-BE49-F238E27FC236}">
                <a16:creationId xmlns:a16="http://schemas.microsoft.com/office/drawing/2014/main" id="{C13AE24B-C994-A331-C182-6BF032D47E2E}"/>
              </a:ext>
            </a:extLst>
          </p:cNvPr>
          <p:cNvSpPr>
            <a:spLocks noGrp="1"/>
          </p:cNvSpPr>
          <p:nvPr/>
        </p:nvSpPr>
        <p:spPr>
          <a:xfrm>
            <a:off x="386807" y="1891638"/>
            <a:ext cx="3530220" cy="3276600"/>
          </a:xfrm>
          <a:prstGeom prst="rect">
            <a:avLst/>
          </a:prstGeom>
        </p:spPr>
        <p:txBody>
          <a:bodyPr vert="horz" lIns="91440" tIns="45720" rIns="91440" bIns="45720" rtlCol="0" anchor="t">
            <a:normAutofit/>
          </a:bodyPr>
          <a:lstStyle>
            <a:lvl1pPr marL="128588" indent="-128588" algn="l" defTabSz="514350" rtl="0" eaLnBrk="1" latinLnBrk="0" hangingPunct="1">
              <a:lnSpc>
                <a:spcPct val="108000"/>
              </a:lnSpc>
              <a:spcBef>
                <a:spcPts val="0"/>
              </a:spcBef>
              <a:spcAft>
                <a:spcPts val="225"/>
              </a:spcAft>
              <a:buFont typeface="Arial"/>
              <a:buChar char="•"/>
              <a:defRPr sz="2100" kern="1200">
                <a:solidFill>
                  <a:schemeClr val="accent3">
                    <a:lumMod val="50000"/>
                  </a:schemeClr>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108000"/>
              </a:lnSpc>
              <a:spcBef>
                <a:spcPts val="0"/>
              </a:spcBef>
              <a:spcAft>
                <a:spcPts val="225"/>
              </a:spcAft>
              <a:buFont typeface="Arial"/>
              <a:buChar char="•"/>
              <a:defRPr sz="1800" kern="1200">
                <a:solidFill>
                  <a:schemeClr val="accent3">
                    <a:lumMod val="50000"/>
                  </a:schemeClr>
                </a:solidFill>
                <a:latin typeface="Calibri" panose="020F0502020204030204" pitchFamily="34" charset="0"/>
                <a:ea typeface="+mn-ea"/>
                <a:cs typeface="Calibri" panose="020F0502020204030204" pitchFamily="34" charset="0"/>
              </a:defRPr>
            </a:lvl2pPr>
            <a:lvl3pPr marL="642938" indent="-128588" algn="l" defTabSz="514350" rtl="0" eaLnBrk="1" latinLnBrk="0" hangingPunct="1">
              <a:lnSpc>
                <a:spcPct val="108000"/>
              </a:lnSpc>
              <a:spcBef>
                <a:spcPts val="0"/>
              </a:spcBef>
              <a:spcAft>
                <a:spcPts val="225"/>
              </a:spcAft>
              <a:buFont typeface="Arial"/>
              <a:buChar char="•"/>
              <a:defRPr sz="1500" kern="1200">
                <a:solidFill>
                  <a:schemeClr val="accent3">
                    <a:lumMod val="50000"/>
                  </a:schemeClr>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108000"/>
              </a:lnSpc>
              <a:spcBef>
                <a:spcPts val="0"/>
              </a:spcBef>
              <a:spcAft>
                <a:spcPts val="225"/>
              </a:spcAft>
              <a:buFont typeface="Arial"/>
              <a:buChar char="•"/>
              <a:defRPr sz="1350" kern="1200">
                <a:solidFill>
                  <a:schemeClr val="accent3">
                    <a:lumMod val="50000"/>
                  </a:schemeClr>
                </a:solidFill>
                <a:latin typeface="Calibri" panose="020F0502020204030204" pitchFamily="34" charset="0"/>
                <a:ea typeface="+mn-ea"/>
                <a:cs typeface="Calibri" panose="020F0502020204030204" pitchFamily="34" charset="0"/>
              </a:defRPr>
            </a:lvl4pPr>
            <a:lvl5pPr marL="1157288" indent="-128588" algn="l" defTabSz="514350" rtl="0" eaLnBrk="1" latinLnBrk="0" hangingPunct="1">
              <a:lnSpc>
                <a:spcPct val="108000"/>
              </a:lnSpc>
              <a:spcBef>
                <a:spcPts val="0"/>
              </a:spcBef>
              <a:spcAft>
                <a:spcPts val="225"/>
              </a:spcAft>
              <a:buFont typeface="Arial"/>
              <a:buChar char="•"/>
              <a:defRPr sz="1050" kern="1200">
                <a:solidFill>
                  <a:schemeClr val="accent3">
                    <a:lumMod val="50000"/>
                  </a:schemeClr>
                </a:solidFill>
                <a:latin typeface="Calibri" panose="020F0502020204030204" pitchFamily="34" charset="0"/>
                <a:ea typeface="+mn-ea"/>
                <a:cs typeface="Calibri" panose="020F0502020204030204" pitchFamily="34"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457200" indent="-457200">
              <a:spcAft>
                <a:spcPts val="1200"/>
              </a:spcAft>
              <a:buAutoNum type="arabicPeriod"/>
            </a:pPr>
            <a:r>
              <a:rPr lang="en-US" sz="2800" dirty="0">
                <a:solidFill>
                  <a:srgbClr val="58585B"/>
                </a:solidFill>
                <a:latin typeface="Calibri"/>
                <a:cs typeface="Calibri"/>
              </a:rPr>
              <a:t>Delete the instruction slide.   </a:t>
            </a:r>
            <a:endParaRPr lang="en-US" sz="2800" dirty="0">
              <a:solidFill>
                <a:srgbClr val="58585B"/>
              </a:solidFill>
            </a:endParaRPr>
          </a:p>
          <a:p>
            <a:pPr marL="457200" indent="-457200">
              <a:spcAft>
                <a:spcPts val="1200"/>
              </a:spcAft>
              <a:buAutoNum type="arabicPeriod"/>
            </a:pPr>
            <a:r>
              <a:rPr lang="en-US" sz="2800" dirty="0">
                <a:solidFill>
                  <a:srgbClr val="58585B"/>
                </a:solidFill>
                <a:latin typeface="Calibri"/>
                <a:cs typeface="Calibri"/>
              </a:rPr>
              <a:t>Use the suggested script. </a:t>
            </a:r>
          </a:p>
          <a:p>
            <a:pPr marL="457200" indent="-457200">
              <a:spcAft>
                <a:spcPts val="1200"/>
              </a:spcAft>
              <a:buAutoNum type="arabicPeriod"/>
            </a:pPr>
            <a:r>
              <a:rPr lang="en-US" sz="2800" dirty="0">
                <a:solidFill>
                  <a:srgbClr val="58585B"/>
                </a:solidFill>
                <a:latin typeface="Calibri"/>
                <a:cs typeface="Calibri"/>
              </a:rPr>
              <a:t>Practice giving the presentation. </a:t>
            </a:r>
          </a:p>
        </p:txBody>
      </p:sp>
      <p:pic>
        <p:nvPicPr>
          <p:cNvPr id="2" name="Picture 4" descr="Screenshot of the CFC briefing with a woman in military uniform pointing and &quot;The CFC needs YOU!&quot;">
            <a:extLst>
              <a:ext uri="{FF2B5EF4-FFF2-40B4-BE49-F238E27FC236}">
                <a16:creationId xmlns:a16="http://schemas.microsoft.com/office/drawing/2014/main" id="{D9BA6A48-85A2-0C42-4836-F0FEBC30DE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1872" y="1908668"/>
            <a:ext cx="4733497" cy="3234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339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3708E-C6F1-CC78-CA28-6F49273626EC}"/>
              </a:ext>
            </a:extLst>
          </p:cNvPr>
          <p:cNvSpPr>
            <a:spLocks noGrp="1"/>
          </p:cNvSpPr>
          <p:nvPr>
            <p:ph type="title"/>
          </p:nvPr>
        </p:nvSpPr>
        <p:spPr>
          <a:xfrm>
            <a:off x="561974" y="461665"/>
            <a:ext cx="8305800" cy="663002"/>
          </a:xfrm>
        </p:spPr>
        <p:txBody>
          <a:bodyPr/>
          <a:lstStyle/>
          <a:p>
            <a:r>
              <a:rPr lang="en-US" dirty="0"/>
              <a:t>CAMPAIGN WORKER TOOLKIT</a:t>
            </a:r>
          </a:p>
        </p:txBody>
      </p:sp>
      <p:pic>
        <p:nvPicPr>
          <p:cNvPr id="4" name="Picture 3" descr="Image of the campaign worker toolkit with an image of a woman smilintg">
            <a:extLst>
              <a:ext uri="{FF2B5EF4-FFF2-40B4-BE49-F238E27FC236}">
                <a16:creationId xmlns:a16="http://schemas.microsoft.com/office/drawing/2014/main" id="{85BB8412-56BF-239F-63C2-0E35E312F4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994" y="1564359"/>
            <a:ext cx="3626006" cy="483197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A269561-E296-0283-1E63-F2281A1C10AD}"/>
              </a:ext>
            </a:extLst>
          </p:cNvPr>
          <p:cNvSpPr txBox="1"/>
          <p:nvPr/>
        </p:nvSpPr>
        <p:spPr>
          <a:xfrm>
            <a:off x="5387787" y="1880082"/>
            <a:ext cx="3479987" cy="3570208"/>
          </a:xfrm>
          <a:prstGeom prst="rect">
            <a:avLst/>
          </a:prstGeom>
          <a:noFill/>
        </p:spPr>
        <p:txBody>
          <a:bodyPr wrap="square">
            <a:spAutoFit/>
          </a:bodyPr>
          <a:lstStyle/>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Start Strong</a:t>
            </a:r>
          </a:p>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Cause Week</a:t>
            </a:r>
          </a:p>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Giving Tuesday</a:t>
            </a:r>
          </a:p>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Leadership</a:t>
            </a:r>
          </a:p>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Finish Strong</a:t>
            </a:r>
          </a:p>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Thank You</a:t>
            </a:r>
          </a:p>
          <a:p>
            <a:pPr marL="171450" marR="0" lvl="0" indent="-171450" algn="l" defTabSz="51193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58585B"/>
                </a:solidFill>
                <a:latin typeface="+mn-lt"/>
                <a:ea typeface="Open Sans Regular"/>
                <a:cs typeface="Open Sans Regular"/>
              </a:rPr>
              <a:t> Events</a:t>
            </a:r>
          </a:p>
        </p:txBody>
      </p:sp>
    </p:spTree>
    <p:extLst>
      <p:ext uri="{BB962C8B-B14F-4D97-AF65-F5344CB8AC3E}">
        <p14:creationId xmlns:p14="http://schemas.microsoft.com/office/powerpoint/2010/main" val="2951364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icons representing national, local, and international. With you can be the face of change logo in top right corner.&#10;">
            <a:extLst>
              <a:ext uri="{FF2B5EF4-FFF2-40B4-BE49-F238E27FC236}">
                <a16:creationId xmlns:a16="http://schemas.microsoft.com/office/drawing/2014/main" id="{B7BD8458-C5B9-9E8E-A41D-7D40D8163C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04" r="-5157"/>
          <a:stretch/>
        </p:blipFill>
        <p:spPr>
          <a:xfrm>
            <a:off x="5364480" y="408053"/>
            <a:ext cx="3644536" cy="3020947"/>
          </a:xfrm>
          <a:prstGeom prst="rect">
            <a:avLst/>
          </a:prstGeom>
        </p:spPr>
      </p:pic>
      <p:sp>
        <p:nvSpPr>
          <p:cNvPr id="3" name="Title 2">
            <a:extLst>
              <a:ext uri="{FF2B5EF4-FFF2-40B4-BE49-F238E27FC236}">
                <a16:creationId xmlns:a16="http://schemas.microsoft.com/office/drawing/2014/main" id="{38E7B289-0B1C-4370-A1DF-426403829B0A}"/>
              </a:ext>
            </a:extLst>
          </p:cNvPr>
          <p:cNvSpPr>
            <a:spLocks noGrp="1"/>
          </p:cNvSpPr>
          <p:nvPr>
            <p:ph type="title"/>
          </p:nvPr>
        </p:nvSpPr>
        <p:spPr>
          <a:xfrm>
            <a:off x="533400" y="494028"/>
            <a:ext cx="8305800" cy="660245"/>
          </a:xfrm>
        </p:spPr>
        <p:txBody>
          <a:bodyPr wrap="square" anchor="ctr">
            <a:normAutofit fontScale="90000"/>
          </a:bodyPr>
          <a:lstStyle/>
          <a:p>
            <a:r>
              <a:rPr lang="en-US" cap="all" dirty="0"/>
              <a:t>2022 Cause of the Week</a:t>
            </a:r>
          </a:p>
        </p:txBody>
      </p:sp>
      <p:sp>
        <p:nvSpPr>
          <p:cNvPr id="2" name="Rectangle 1">
            <a:extLst>
              <a:ext uri="{FF2B5EF4-FFF2-40B4-BE49-F238E27FC236}">
                <a16:creationId xmlns:a16="http://schemas.microsoft.com/office/drawing/2014/main" id="{716C58E6-B1DF-CA9E-CEF0-583938427FCA}"/>
              </a:ext>
            </a:extLst>
          </p:cNvPr>
          <p:cNvSpPr/>
          <p:nvPr/>
        </p:nvSpPr>
        <p:spPr>
          <a:xfrm>
            <a:off x="241299" y="1332016"/>
            <a:ext cx="7401832" cy="5338381"/>
          </a:xfrm>
          <a:prstGeom prst="rect">
            <a:avLst/>
          </a:prstGeom>
        </p:spPr>
        <p:txBody>
          <a:bodyPr numCol="1"/>
          <a:lstStyle/>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Education </a:t>
            </a:r>
            <a:r>
              <a:rPr lang="en-US" sz="1900" i="1" dirty="0">
                <a:solidFill>
                  <a:srgbClr val="58585B"/>
                </a:solidFill>
                <a:effectLst/>
                <a:ea typeface="Times New Roman" panose="02020603050405020304" pitchFamily="18" charset="0"/>
                <a:cs typeface="Times New Roman" panose="02020603050405020304" pitchFamily="18" charset="0"/>
              </a:rPr>
              <a:t>(Week of Sept. 19)</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Global Health </a:t>
            </a:r>
            <a:r>
              <a:rPr lang="en-US" sz="1900" i="1" dirty="0">
                <a:solidFill>
                  <a:srgbClr val="58585B"/>
                </a:solidFill>
                <a:effectLst/>
                <a:ea typeface="Times New Roman" panose="02020603050405020304" pitchFamily="18" charset="0"/>
                <a:cs typeface="Times New Roman" panose="02020603050405020304" pitchFamily="18" charset="0"/>
              </a:rPr>
              <a:t>(Week of Sept. 26)</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Housing &amp; Shelter </a:t>
            </a:r>
            <a:r>
              <a:rPr lang="en-US" sz="1900" dirty="0">
                <a:solidFill>
                  <a:srgbClr val="58585B"/>
                </a:solidFill>
                <a:effectLst/>
                <a:ea typeface="Times New Roman" panose="02020603050405020304" pitchFamily="18" charset="0"/>
                <a:cs typeface="Times New Roman" panose="02020603050405020304" pitchFamily="18" charset="0"/>
              </a:rPr>
              <a:t>(Week of Oct. 3)</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Disaster &amp; Crisis Response </a:t>
            </a:r>
            <a:r>
              <a:rPr lang="en-US" sz="1900" i="1" dirty="0">
                <a:solidFill>
                  <a:srgbClr val="58585B"/>
                </a:solidFill>
                <a:effectLst/>
                <a:ea typeface="Times New Roman" panose="02020603050405020304" pitchFamily="18" charset="0"/>
                <a:cs typeface="Times New Roman" panose="02020603050405020304" pitchFamily="18" charset="0"/>
              </a:rPr>
              <a:t>(Week of Oct. 10)</a:t>
            </a: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End Poverty </a:t>
            </a:r>
            <a:r>
              <a:rPr lang="en-US" sz="1900" i="1" dirty="0">
                <a:solidFill>
                  <a:srgbClr val="58585B"/>
                </a:solidFill>
                <a:effectLst/>
                <a:ea typeface="Times New Roman" panose="02020603050405020304" pitchFamily="18" charset="0"/>
                <a:cs typeface="Times New Roman" panose="02020603050405020304" pitchFamily="18" charset="0"/>
              </a:rPr>
              <a:t>(Week of Oct. 17</a:t>
            </a:r>
            <a:r>
              <a:rPr lang="en-US" sz="1900" i="1" dirty="0">
                <a:solidFill>
                  <a:srgbClr val="58585B"/>
                </a:solidFill>
                <a:ea typeface="Times New Roman" panose="02020603050405020304" pitchFamily="18" charset="0"/>
                <a:cs typeface="Times New Roman" panose="02020603050405020304" pitchFamily="18" charset="0"/>
              </a:rPr>
              <a:t>)</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Arts &amp; Humanities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Oct. 24)</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Animal Welfare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Oct. 31</a:t>
            </a:r>
            <a:r>
              <a:rPr lang="en-US" sz="1900" i="1" kern="0" dirty="0">
                <a:solidFill>
                  <a:srgbClr val="58585B"/>
                </a:solidFill>
                <a:ea typeface="Times New Roman" panose="02020603050405020304" pitchFamily="18" charset="0"/>
                <a:cs typeface="Times New Roman" panose="02020603050405020304" pitchFamily="18" charset="0"/>
              </a:rPr>
              <a:t>)</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Military &amp; Veterans Services </a:t>
            </a:r>
            <a:r>
              <a:rPr lang="en-US" sz="1900" i="1" dirty="0">
                <a:solidFill>
                  <a:srgbClr val="58585B"/>
                </a:solidFill>
                <a:effectLst/>
                <a:ea typeface="Times New Roman" panose="02020603050405020304" pitchFamily="18" charset="0"/>
                <a:cs typeface="Times New Roman" panose="02020603050405020304" pitchFamily="18" charset="0"/>
              </a:rPr>
              <a:t>(Week of Nov. 7)</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Children &amp; Family Support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Nov. 14)</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Food &amp; Nutrition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Nov. 21)</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Giving Tuesday Week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Nov. 28)</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Human Rights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Dec. 5)</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Environmental Protection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Dec. 12)</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Mental Wellness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Dec. 19)</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Community Improvement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Dec. 26)</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Medical Research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Jan. 2)</a:t>
            </a:r>
            <a:endParaRPr lang="en-US" sz="1900" b="1" dirty="0">
              <a:solidFill>
                <a:srgbClr val="58585B"/>
              </a:solidFill>
              <a:effectLst/>
              <a:ea typeface="Times New Roman" panose="02020603050405020304" pitchFamily="18" charset="0"/>
              <a:cs typeface="Times New Roman" panose="02020603050405020304" pitchFamily="18" charset="0"/>
            </a:endParaRPr>
          </a:p>
          <a:p>
            <a:pPr marL="457200">
              <a:lnSpc>
                <a:spcPct val="107000"/>
              </a:lnSpc>
            </a:pPr>
            <a:r>
              <a:rPr lang="en-US" sz="1900" b="1" dirty="0">
                <a:solidFill>
                  <a:srgbClr val="58585B"/>
                </a:solidFill>
                <a:effectLst/>
                <a:ea typeface="Times New Roman" panose="02020603050405020304" pitchFamily="18" charset="0"/>
                <a:cs typeface="Times New Roman" panose="02020603050405020304" pitchFamily="18" charset="0"/>
              </a:rPr>
              <a:t>Finish Strong Week and Choose Your Cause </a:t>
            </a:r>
            <a:r>
              <a:rPr lang="en-US" sz="1900" dirty="0">
                <a:solidFill>
                  <a:srgbClr val="58585B"/>
                </a:solidFill>
                <a:effectLst/>
                <a:ea typeface="Times New Roman" panose="02020603050405020304" pitchFamily="18" charset="0"/>
                <a:cs typeface="Times New Roman" panose="02020603050405020304" pitchFamily="18" charset="0"/>
              </a:rPr>
              <a:t>(</a:t>
            </a:r>
            <a:r>
              <a:rPr lang="en-US" sz="1900" i="1" dirty="0">
                <a:solidFill>
                  <a:srgbClr val="58585B"/>
                </a:solidFill>
                <a:effectLst/>
                <a:ea typeface="Times New Roman" panose="02020603050405020304" pitchFamily="18" charset="0"/>
                <a:cs typeface="Times New Roman" panose="02020603050405020304" pitchFamily="18" charset="0"/>
              </a:rPr>
              <a:t>Week of Jan. 9)</a:t>
            </a:r>
            <a:endParaRPr lang="en-US" sz="1900" b="1" dirty="0">
              <a:solidFill>
                <a:srgbClr val="58585B"/>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54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C29AF2-42D8-7FDA-33B5-E48BAE935060}"/>
              </a:ext>
            </a:extLst>
          </p:cNvPr>
          <p:cNvSpPr>
            <a:spLocks noGrp="1"/>
          </p:cNvSpPr>
          <p:nvPr>
            <p:ph type="title"/>
          </p:nvPr>
        </p:nvSpPr>
        <p:spPr>
          <a:xfrm>
            <a:off x="533400" y="492650"/>
            <a:ext cx="8305800" cy="663002"/>
          </a:xfrm>
        </p:spPr>
        <p:txBody>
          <a:bodyPr/>
          <a:lstStyle/>
          <a:p>
            <a:r>
              <a:rPr lang="en-US" dirty="0">
                <a:ea typeface="Open Sans"/>
                <a:cs typeface="Open Sans"/>
              </a:rPr>
              <a:t>VIRTUAL CHARITY FAIR</a:t>
            </a:r>
            <a:endParaRPr lang="en-US" dirty="0"/>
          </a:p>
        </p:txBody>
      </p:sp>
      <p:pic>
        <p:nvPicPr>
          <p:cNvPr id="6" name="Picture 5" descr="Screenshot of the charity fair virtual portal">
            <a:extLst>
              <a:ext uri="{FF2B5EF4-FFF2-40B4-BE49-F238E27FC236}">
                <a16:creationId xmlns:a16="http://schemas.microsoft.com/office/drawing/2014/main" id="{75A3CF06-C266-6607-2678-82F2D3EED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38838"/>
            <a:ext cx="8001000" cy="4418765"/>
          </a:xfrm>
          <a:prstGeom prst="rect">
            <a:avLst/>
          </a:prstGeom>
          <a:ln>
            <a:noFill/>
          </a:ln>
          <a:effectLst>
            <a:outerShdw blurRad="292100" dist="139700" dir="2700000" algn="tl" rotWithShape="0">
              <a:srgbClr val="333333">
                <a:alpha val="65000"/>
              </a:srgbClr>
            </a:outerShdw>
          </a:effectLst>
        </p:spPr>
      </p:pic>
      <p:pic>
        <p:nvPicPr>
          <p:cNvPr id="8" name="Picture 7" descr="Icon of video and a book">
            <a:extLst>
              <a:ext uri="{FF2B5EF4-FFF2-40B4-BE49-F238E27FC236}">
                <a16:creationId xmlns:a16="http://schemas.microsoft.com/office/drawing/2014/main" id="{096F0B41-FFB5-0EA8-608F-2FE77D51FB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44428" y="1242912"/>
            <a:ext cx="4495800" cy="2009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133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E5F1FA-66F5-4C44-AF98-554B3A472F2B}"/>
              </a:ext>
            </a:extLst>
          </p:cNvPr>
          <p:cNvSpPr>
            <a:spLocks noGrp="1"/>
          </p:cNvSpPr>
          <p:nvPr>
            <p:ph type="title"/>
          </p:nvPr>
        </p:nvSpPr>
        <p:spPr>
          <a:xfrm>
            <a:off x="533400" y="495503"/>
            <a:ext cx="8305800" cy="657296"/>
          </a:xfrm>
        </p:spPr>
        <p:txBody>
          <a:bodyPr/>
          <a:lstStyle/>
          <a:p>
            <a:r>
              <a:rPr lang="en-US" cap="all" dirty="0">
                <a:solidFill>
                  <a:schemeClr val="accent1"/>
                </a:solidFill>
                <a:latin typeface="+mj-lt"/>
                <a:ea typeface="Open Sans" panose="020B0606030504020204" pitchFamily="34" charset="0"/>
                <a:cs typeface="Open Sans" panose="020B0606030504020204" pitchFamily="34" charset="0"/>
              </a:rPr>
              <a:t>Website </a:t>
            </a:r>
            <a:r>
              <a:rPr lang="en-US" b="1" cap="all" dirty="0">
                <a:solidFill>
                  <a:srgbClr val="AC1A2F"/>
                </a:solidFill>
                <a:latin typeface="+mj-lt"/>
                <a:ea typeface="Open Sans" panose="020B0606030504020204" pitchFamily="34" charset="0"/>
                <a:cs typeface="Open Sans" panose="020B0606030504020204" pitchFamily="34" charset="0"/>
              </a:rPr>
              <a:t>[GiveCFC.org]</a:t>
            </a:r>
            <a:endParaRPr lang="en-US" b="1" cap="all" dirty="0">
              <a:solidFill>
                <a:srgbClr val="AC1A2F"/>
              </a:solidFill>
              <a:latin typeface="+mj-lt"/>
            </a:endParaRPr>
          </a:p>
        </p:txBody>
      </p:sp>
      <p:pic>
        <p:nvPicPr>
          <p:cNvPr id="10" name="Content Placeholder 9" descr="Magnifying glass">
            <a:extLst>
              <a:ext uri="{FF2B5EF4-FFF2-40B4-BE49-F238E27FC236}">
                <a16:creationId xmlns:a16="http://schemas.microsoft.com/office/drawing/2014/main" id="{03D9CD0F-5872-4E94-A04F-9FD682D84170}"/>
              </a:ext>
            </a:extLst>
          </p:cNvPr>
          <p:cNvPicPr>
            <a:picLocks noGrp="1" noChangeAspect="1"/>
          </p:cNvPicPr>
          <p:nvPr>
            <p:ph idx="1"/>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229100" y="3198019"/>
            <a:ext cx="914400" cy="914400"/>
          </a:xfrm>
        </p:spPr>
      </p:pic>
      <p:pic>
        <p:nvPicPr>
          <p:cNvPr id="7" name="Picture 6" descr="screenshot of Combined Federal Campaign website landing page">
            <a:extLst>
              <a:ext uri="{FF2B5EF4-FFF2-40B4-BE49-F238E27FC236}">
                <a16:creationId xmlns:a16="http://schemas.microsoft.com/office/drawing/2014/main" id="{E7993C11-EC7A-4EBC-887B-44391297D0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0240" y="1335960"/>
            <a:ext cx="4844983" cy="5232837"/>
          </a:xfrm>
          <a:prstGeom prst="rect">
            <a:avLst/>
          </a:prstGeom>
          <a:ln>
            <a:noFill/>
          </a:ln>
          <a:effectLst>
            <a:outerShdw blurRad="292100" dist="139700" dir="2700000" algn="tl" rotWithShape="0">
              <a:srgbClr val="333333">
                <a:alpha val="65000"/>
              </a:srgbClr>
            </a:outerShdw>
          </a:effectLst>
        </p:spPr>
      </p:pic>
      <p:pic>
        <p:nvPicPr>
          <p:cNvPr id="8" name="Picture 7" descr="screenshot of where to enter your zip code on the CFC website">
            <a:extLst>
              <a:ext uri="{FF2B5EF4-FFF2-40B4-BE49-F238E27FC236}">
                <a16:creationId xmlns:a16="http://schemas.microsoft.com/office/drawing/2014/main" id="{9021ED27-5597-465F-B5D1-CEFFA8A510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8432" y="4472253"/>
            <a:ext cx="3612354" cy="1952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441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7B289-0B1C-4370-A1DF-426403829B0A}"/>
              </a:ext>
            </a:extLst>
          </p:cNvPr>
          <p:cNvSpPr>
            <a:spLocks noGrp="1"/>
          </p:cNvSpPr>
          <p:nvPr>
            <p:ph type="title"/>
          </p:nvPr>
        </p:nvSpPr>
        <p:spPr>
          <a:xfrm>
            <a:off x="533400" y="494028"/>
            <a:ext cx="8305800" cy="660245"/>
          </a:xfrm>
        </p:spPr>
        <p:txBody>
          <a:bodyPr/>
          <a:lstStyle/>
          <a:p>
            <a:r>
              <a:rPr lang="en-US" cap="all" dirty="0">
                <a:solidFill>
                  <a:schemeClr val="accent1"/>
                </a:solidFill>
                <a:latin typeface="+mj-lt"/>
                <a:ea typeface="Open Sans" panose="020B0606030504020204" pitchFamily="34" charset="0"/>
                <a:cs typeface="Open Sans" panose="020B0606030504020204" pitchFamily="34" charset="0"/>
              </a:rPr>
              <a:t>Website</a:t>
            </a:r>
            <a:r>
              <a:rPr lang="en-US" b="1" cap="all" dirty="0">
                <a:solidFill>
                  <a:schemeClr val="accent2"/>
                </a:solidFill>
                <a:latin typeface="+mj-lt"/>
                <a:ea typeface="Open Sans" panose="020B0606030504020204" pitchFamily="34" charset="0"/>
                <a:cs typeface="Open Sans" panose="020B0606030504020204" pitchFamily="34" charset="0"/>
              </a:rPr>
              <a:t> </a:t>
            </a:r>
            <a:r>
              <a:rPr lang="en-US" b="1" cap="all" dirty="0">
                <a:solidFill>
                  <a:srgbClr val="AC1A2F"/>
                </a:solidFill>
                <a:latin typeface="+mj-lt"/>
                <a:ea typeface="Open Sans" panose="020B0606030504020204" pitchFamily="34" charset="0"/>
                <a:cs typeface="Open Sans" panose="020B0606030504020204" pitchFamily="34" charset="0"/>
              </a:rPr>
              <a:t>[local zone]</a:t>
            </a:r>
          </a:p>
        </p:txBody>
      </p:sp>
      <p:pic>
        <p:nvPicPr>
          <p:cNvPr id="5" name="Picture 4" descr="screenshot of a Local Zone Page on the CFC website">
            <a:extLst>
              <a:ext uri="{FF2B5EF4-FFF2-40B4-BE49-F238E27FC236}">
                <a16:creationId xmlns:a16="http://schemas.microsoft.com/office/drawing/2014/main" id="{65633BAD-2809-4ED8-B581-B7C5AFD0E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656" y="1882572"/>
            <a:ext cx="7898687" cy="3590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446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4888-0D34-4866-9A6C-12E0A13CC13B}"/>
              </a:ext>
            </a:extLst>
          </p:cNvPr>
          <p:cNvSpPr>
            <a:spLocks noGrp="1"/>
          </p:cNvSpPr>
          <p:nvPr>
            <p:ph type="title"/>
          </p:nvPr>
        </p:nvSpPr>
        <p:spPr/>
        <p:txBody>
          <a:bodyPr wrap="square" anchor="ctr">
            <a:normAutofit fontScale="90000"/>
          </a:bodyPr>
          <a:lstStyle/>
          <a:p>
            <a:pPr>
              <a:lnSpc>
                <a:spcPct val="98000"/>
              </a:lnSpc>
            </a:pPr>
            <a:r>
              <a:rPr lang="en-US" sz="4000" cap="all" dirty="0">
                <a:latin typeface="Calibri"/>
                <a:ea typeface="Open Sans"/>
                <a:cs typeface="Calibri"/>
              </a:rPr>
              <a:t>THE CFC IMPACT</a:t>
            </a:r>
          </a:p>
        </p:txBody>
      </p:sp>
      <p:sp>
        <p:nvSpPr>
          <p:cNvPr id="8" name="TextBox 7">
            <a:extLst>
              <a:ext uri="{FF2B5EF4-FFF2-40B4-BE49-F238E27FC236}">
                <a16:creationId xmlns:a16="http://schemas.microsoft.com/office/drawing/2014/main" id="{BD6AEE4A-725F-7F62-64E6-602A35318910}"/>
              </a:ext>
            </a:extLst>
          </p:cNvPr>
          <p:cNvSpPr txBox="1"/>
          <p:nvPr/>
        </p:nvSpPr>
        <p:spPr>
          <a:xfrm>
            <a:off x="347011" y="3343619"/>
            <a:ext cx="2499527" cy="1222322"/>
          </a:xfrm>
          <a:prstGeom prst="rect">
            <a:avLst/>
          </a:prstGeom>
          <a:noFill/>
        </p:spPr>
        <p:txBody>
          <a:bodyPr wrap="square" rtlCol="0">
            <a:spAutoFit/>
          </a:bodyPr>
          <a:lstStyle/>
          <a:p>
            <a:pPr algn="ctr">
              <a:lnSpc>
                <a:spcPts val="3000"/>
              </a:lnSpc>
              <a:spcAft>
                <a:spcPts val="2400"/>
              </a:spcAft>
            </a:pPr>
            <a:r>
              <a:rPr lang="en-US" sz="7200" b="1" dirty="0">
                <a:solidFill>
                  <a:srgbClr val="003479"/>
                </a:solidFill>
              </a:rPr>
              <a:t>$78.1 </a:t>
            </a:r>
          </a:p>
          <a:p>
            <a:pPr algn="ctr">
              <a:lnSpc>
                <a:spcPts val="3000"/>
              </a:lnSpc>
              <a:spcAft>
                <a:spcPts val="2400"/>
              </a:spcAft>
            </a:pPr>
            <a:r>
              <a:rPr lang="en-US" sz="4400" dirty="0">
                <a:solidFill>
                  <a:srgbClr val="58585B"/>
                </a:solidFill>
              </a:rPr>
              <a:t>MILLION</a:t>
            </a:r>
          </a:p>
        </p:txBody>
      </p:sp>
      <p:sp>
        <p:nvSpPr>
          <p:cNvPr id="9" name="TextBox 8">
            <a:extLst>
              <a:ext uri="{FF2B5EF4-FFF2-40B4-BE49-F238E27FC236}">
                <a16:creationId xmlns:a16="http://schemas.microsoft.com/office/drawing/2014/main" id="{6EB7D7BE-5D17-949B-BC8F-A1DAE1B082B3}"/>
              </a:ext>
            </a:extLst>
          </p:cNvPr>
          <p:cNvSpPr txBox="1"/>
          <p:nvPr/>
        </p:nvSpPr>
        <p:spPr>
          <a:xfrm>
            <a:off x="2757426" y="3294573"/>
            <a:ext cx="2961118" cy="1607043"/>
          </a:xfrm>
          <a:prstGeom prst="rect">
            <a:avLst/>
          </a:prstGeom>
          <a:noFill/>
        </p:spPr>
        <p:txBody>
          <a:bodyPr wrap="square" rtlCol="0">
            <a:spAutoFit/>
          </a:bodyPr>
          <a:lstStyle/>
          <a:p>
            <a:pPr algn="ctr">
              <a:lnSpc>
                <a:spcPts val="3000"/>
              </a:lnSpc>
              <a:spcAft>
                <a:spcPts val="2400"/>
              </a:spcAft>
            </a:pPr>
            <a:r>
              <a:rPr lang="en-US" sz="7200" b="1" dirty="0">
                <a:solidFill>
                  <a:srgbClr val="AC1A2F"/>
                </a:solidFill>
              </a:rPr>
              <a:t>80,000</a:t>
            </a:r>
            <a:endParaRPr lang="en-US" sz="8800" b="1" dirty="0">
              <a:solidFill>
                <a:srgbClr val="AC1A2F"/>
              </a:solidFill>
            </a:endParaRPr>
          </a:p>
          <a:p>
            <a:pPr algn="ctr">
              <a:lnSpc>
                <a:spcPts val="3000"/>
              </a:lnSpc>
              <a:spcAft>
                <a:spcPts val="2400"/>
              </a:spcAft>
            </a:pPr>
            <a:r>
              <a:rPr lang="en-US" sz="4400" dirty="0">
                <a:solidFill>
                  <a:srgbClr val="58585B"/>
                </a:solidFill>
              </a:rPr>
              <a:t>VOLUNTEER  HOURS</a:t>
            </a:r>
          </a:p>
        </p:txBody>
      </p:sp>
      <p:sp>
        <p:nvSpPr>
          <p:cNvPr id="11" name="TextBox 10">
            <a:extLst>
              <a:ext uri="{FF2B5EF4-FFF2-40B4-BE49-F238E27FC236}">
                <a16:creationId xmlns:a16="http://schemas.microsoft.com/office/drawing/2014/main" id="{DCC5B342-421E-22F0-AB6E-8EDACE016886}"/>
              </a:ext>
            </a:extLst>
          </p:cNvPr>
          <p:cNvSpPr txBox="1"/>
          <p:nvPr/>
        </p:nvSpPr>
        <p:spPr>
          <a:xfrm>
            <a:off x="5630432" y="3295200"/>
            <a:ext cx="2961119" cy="1235851"/>
          </a:xfrm>
          <a:prstGeom prst="rect">
            <a:avLst/>
          </a:prstGeom>
          <a:noFill/>
        </p:spPr>
        <p:txBody>
          <a:bodyPr wrap="square" rtlCol="0">
            <a:spAutoFit/>
          </a:bodyPr>
          <a:lstStyle/>
          <a:p>
            <a:pPr algn="ctr">
              <a:lnSpc>
                <a:spcPts val="3000"/>
              </a:lnSpc>
              <a:spcAft>
                <a:spcPts val="2400"/>
              </a:spcAft>
            </a:pPr>
            <a:r>
              <a:rPr lang="en-US" sz="7200" b="1" dirty="0">
                <a:solidFill>
                  <a:srgbClr val="003479"/>
                </a:solidFill>
              </a:rPr>
              <a:t>5,000+</a:t>
            </a:r>
            <a:endParaRPr lang="en-US" sz="6600" b="1" dirty="0">
              <a:solidFill>
                <a:srgbClr val="58585B"/>
              </a:solidFill>
            </a:endParaRPr>
          </a:p>
          <a:p>
            <a:pPr algn="ctr">
              <a:lnSpc>
                <a:spcPts val="3000"/>
              </a:lnSpc>
              <a:spcAft>
                <a:spcPts val="2400"/>
              </a:spcAft>
            </a:pPr>
            <a:r>
              <a:rPr lang="en-US" sz="4800" dirty="0">
                <a:solidFill>
                  <a:srgbClr val="58585B"/>
                </a:solidFill>
              </a:rPr>
              <a:t>CHARITIES</a:t>
            </a:r>
          </a:p>
        </p:txBody>
      </p:sp>
    </p:spTree>
    <p:extLst>
      <p:ext uri="{BB962C8B-B14F-4D97-AF65-F5344CB8AC3E}">
        <p14:creationId xmlns:p14="http://schemas.microsoft.com/office/powerpoint/2010/main" val="1438901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796411-C8DD-42A5-A07A-8CE3F0E437E8}"/>
              </a:ext>
            </a:extLst>
          </p:cNvPr>
          <p:cNvSpPr>
            <a:spLocks noGrp="1"/>
          </p:cNvSpPr>
          <p:nvPr>
            <p:ph type="title"/>
          </p:nvPr>
        </p:nvSpPr>
        <p:spPr>
          <a:xfrm>
            <a:off x="419100" y="2621985"/>
            <a:ext cx="8305800" cy="1614032"/>
          </a:xfrm>
        </p:spPr>
        <p:txBody>
          <a:bodyPr/>
          <a:lstStyle/>
          <a:p>
            <a:pPr algn="ctr"/>
            <a:r>
              <a:rPr lang="en-US" sz="9600" cap="all" dirty="0"/>
              <a:t>Questions?</a:t>
            </a:r>
          </a:p>
        </p:txBody>
      </p:sp>
    </p:spTree>
    <p:extLst>
      <p:ext uri="{BB962C8B-B14F-4D97-AF65-F5344CB8AC3E}">
        <p14:creationId xmlns:p14="http://schemas.microsoft.com/office/powerpoint/2010/main" val="2074621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325541-8B8C-FF4B-A7FE-9F2109FC0601}"/>
              </a:ext>
            </a:extLst>
          </p:cNvPr>
          <p:cNvSpPr>
            <a:spLocks noGrp="1"/>
          </p:cNvSpPr>
          <p:nvPr>
            <p:ph type="title"/>
          </p:nvPr>
        </p:nvSpPr>
        <p:spPr>
          <a:xfrm>
            <a:off x="447182" y="2872647"/>
            <a:ext cx="8611585" cy="1325563"/>
          </a:xfrm>
        </p:spPr>
        <p:txBody>
          <a:bodyPr/>
          <a:lstStyle/>
          <a:p>
            <a:pPr algn="ctr"/>
            <a:r>
              <a:rPr lang="en-US" dirty="0"/>
              <a:t>You can be the face of change</a:t>
            </a:r>
          </a:p>
        </p:txBody>
      </p:sp>
      <p:sp>
        <p:nvSpPr>
          <p:cNvPr id="3" name="Subtitle 2">
            <a:extLst>
              <a:ext uri="{FF2B5EF4-FFF2-40B4-BE49-F238E27FC236}">
                <a16:creationId xmlns:a16="http://schemas.microsoft.com/office/drawing/2014/main" id="{D017C657-7BCB-4FA5-908D-EAEABBA0AE54}"/>
              </a:ext>
            </a:extLst>
          </p:cNvPr>
          <p:cNvSpPr>
            <a:spLocks noGrp="1"/>
          </p:cNvSpPr>
          <p:nvPr>
            <p:ph idx="4294967295"/>
          </p:nvPr>
        </p:nvSpPr>
        <p:spPr>
          <a:xfrm>
            <a:off x="600075" y="3857298"/>
            <a:ext cx="8305800" cy="2017986"/>
          </a:xfrm>
        </p:spPr>
        <p:txBody>
          <a:bodyPr>
            <a:normAutofit/>
          </a:bodyPr>
          <a:lstStyle/>
          <a:p>
            <a:pPr marL="0" indent="0" algn="ctr">
              <a:spcAft>
                <a:spcPts val="600"/>
              </a:spcAft>
              <a:buNone/>
            </a:pPr>
            <a:r>
              <a:rPr lang="en-US" sz="3600" b="1" i="1" dirty="0">
                <a:solidFill>
                  <a:srgbClr val="58585B"/>
                </a:solidFill>
                <a:effectLst/>
                <a:latin typeface="+mj-lt"/>
              </a:rPr>
              <a:t>Submit your story</a:t>
            </a:r>
          </a:p>
          <a:p>
            <a:pPr marL="0" indent="0" algn="ctr">
              <a:spcAft>
                <a:spcPts val="600"/>
              </a:spcAft>
              <a:buNone/>
            </a:pPr>
            <a:r>
              <a:rPr lang="en-US" sz="2000" dirty="0">
                <a:solidFill>
                  <a:srgbClr val="58585B"/>
                </a:solidFill>
                <a:latin typeface="+mj-lt"/>
              </a:rPr>
              <a:t>to</a:t>
            </a:r>
            <a:r>
              <a:rPr lang="en-US" sz="2000" b="0" i="0" dirty="0">
                <a:solidFill>
                  <a:srgbClr val="58585B"/>
                </a:solidFill>
                <a:effectLst/>
                <a:latin typeface="+mj-lt"/>
              </a:rPr>
              <a:t> share with the federal community at</a:t>
            </a:r>
          </a:p>
          <a:p>
            <a:pPr marL="0" indent="0" algn="ctr">
              <a:spcAft>
                <a:spcPts val="600"/>
              </a:spcAft>
              <a:buNone/>
            </a:pPr>
            <a:r>
              <a:rPr lang="en-US" sz="3600" b="1" dirty="0">
                <a:solidFill>
                  <a:srgbClr val="AC1A2F"/>
                </a:solidFill>
                <a:latin typeface="+mj-lt"/>
              </a:rPr>
              <a:t>GiveCFC.org</a:t>
            </a:r>
          </a:p>
          <a:p>
            <a:endParaRPr lang="en-US" dirty="0"/>
          </a:p>
        </p:txBody>
      </p:sp>
    </p:spTree>
    <p:extLst>
      <p:ext uri="{BB962C8B-B14F-4D97-AF65-F5344CB8AC3E}">
        <p14:creationId xmlns:p14="http://schemas.microsoft.com/office/powerpoint/2010/main" val="1490297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EE528-307A-485F-9944-8035DA11D135}"/>
              </a:ext>
            </a:extLst>
          </p:cNvPr>
          <p:cNvSpPr>
            <a:spLocks noGrp="1"/>
          </p:cNvSpPr>
          <p:nvPr>
            <p:ph type="ctrTitle"/>
          </p:nvPr>
        </p:nvSpPr>
        <p:spPr/>
        <p:txBody>
          <a:bodyPr/>
          <a:lstStyle/>
          <a:p>
            <a:r>
              <a:rPr lang="en-US" sz="4400" b="1" dirty="0"/>
              <a:t>THANK YOU!</a:t>
            </a:r>
          </a:p>
        </p:txBody>
      </p:sp>
    </p:spTree>
    <p:extLst>
      <p:ext uri="{BB962C8B-B14F-4D97-AF65-F5344CB8AC3E}">
        <p14:creationId xmlns:p14="http://schemas.microsoft.com/office/powerpoint/2010/main" val="2190126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ACC85-F257-433A-99CF-14B1A976212C}"/>
              </a:ext>
            </a:extLst>
          </p:cNvPr>
          <p:cNvSpPr>
            <a:spLocks noGrp="1"/>
          </p:cNvSpPr>
          <p:nvPr>
            <p:ph type="title"/>
          </p:nvPr>
        </p:nvSpPr>
        <p:spPr/>
        <p:txBody>
          <a:bodyPr/>
          <a:lstStyle/>
          <a:p>
            <a:r>
              <a:rPr lang="en-US" dirty="0"/>
              <a:t>AUDIENCE ENGAGEMENT​</a:t>
            </a:r>
          </a:p>
        </p:txBody>
      </p:sp>
      <p:sp>
        <p:nvSpPr>
          <p:cNvPr id="2" name="Content Placeholder 1">
            <a:extLst>
              <a:ext uri="{FF2B5EF4-FFF2-40B4-BE49-F238E27FC236}">
                <a16:creationId xmlns:a16="http://schemas.microsoft.com/office/drawing/2014/main" id="{2B500D1D-44DE-40DB-B1BF-7AAACDC1762E}"/>
              </a:ext>
            </a:extLst>
          </p:cNvPr>
          <p:cNvSpPr>
            <a:spLocks noGrp="1"/>
          </p:cNvSpPr>
          <p:nvPr>
            <p:ph idx="1"/>
          </p:nvPr>
        </p:nvSpPr>
        <p:spPr>
          <a:xfrm>
            <a:off x="304800" y="2604301"/>
            <a:ext cx="8534399" cy="3276600"/>
          </a:xfrm>
        </p:spPr>
        <p:txBody>
          <a:bodyPr vert="horz" lIns="91440" tIns="45720" rIns="91440" bIns="45720" rtlCol="0" anchor="t">
            <a:normAutofit/>
          </a:bodyPr>
          <a:lstStyle/>
          <a:p>
            <a:pPr marL="0" indent="0" algn="l" rtl="0" fontAlgn="base">
              <a:buNone/>
            </a:pPr>
            <a:r>
              <a:rPr lang="en-US" b="1" i="0" u="none" strike="noStrike" dirty="0">
                <a:solidFill>
                  <a:srgbClr val="58585B"/>
                </a:solidFill>
                <a:effectLst/>
                <a:latin typeface="Calibri"/>
                <a:cs typeface="Calibri"/>
              </a:rPr>
              <a:t>Have you served as a Campaign Worker before?​</a:t>
            </a:r>
            <a:r>
              <a:rPr lang="en-US" b="0" i="0" dirty="0">
                <a:solidFill>
                  <a:srgbClr val="58585B"/>
                </a:solidFill>
                <a:effectLst/>
                <a:latin typeface="Calibri"/>
                <a:cs typeface="Calibri"/>
              </a:rPr>
              <a:t>​</a:t>
            </a:r>
          </a:p>
          <a:p>
            <a:pPr marL="128270" indent="-128270" algn="l" rtl="0" fontAlgn="base">
              <a:buFont typeface="Arial" panose="020B0604020202020204" pitchFamily="34" charset="0"/>
              <a:buChar char="•"/>
            </a:pPr>
            <a:endParaRPr lang="en-US" b="0" i="0" dirty="0">
              <a:solidFill>
                <a:srgbClr val="58585B"/>
              </a:solidFill>
              <a:effectLst/>
              <a:latin typeface="Arial" panose="020B0604020202020204" pitchFamily="34" charset="0"/>
            </a:endParaRPr>
          </a:p>
          <a:p>
            <a:pPr marL="731520" indent="-457200" fontAlgn="base">
              <a:spcAft>
                <a:spcPts val="1200"/>
              </a:spcAft>
              <a:buClr>
                <a:srgbClr val="AC1A2F"/>
              </a:buClr>
              <a:buFont typeface="+mj-lt"/>
              <a:buAutoNum type="alphaUcPeriod"/>
            </a:pPr>
            <a:r>
              <a:rPr lang="en-US" dirty="0">
                <a:solidFill>
                  <a:srgbClr val="58585B"/>
                </a:solidFill>
                <a:latin typeface="Calibri"/>
                <a:cs typeface="Calibri"/>
              </a:rPr>
              <a:t>I am a newbie. This</a:t>
            </a:r>
            <a:r>
              <a:rPr lang="en-US" b="0" i="0" u="none" strike="noStrike" dirty="0">
                <a:solidFill>
                  <a:srgbClr val="58585B"/>
                </a:solidFill>
                <a:effectLst/>
                <a:latin typeface="Calibri"/>
                <a:cs typeface="Calibri"/>
              </a:rPr>
              <a:t> is my first </a:t>
            </a:r>
            <a:r>
              <a:rPr lang="en-US" dirty="0">
                <a:solidFill>
                  <a:srgbClr val="58585B"/>
                </a:solidFill>
                <a:latin typeface="Calibri"/>
                <a:cs typeface="Calibri"/>
              </a:rPr>
              <a:t>year</a:t>
            </a:r>
            <a:r>
              <a:rPr lang="en-US" b="0" i="0" u="none" strike="noStrike" dirty="0">
                <a:solidFill>
                  <a:srgbClr val="58585B"/>
                </a:solidFill>
                <a:effectLst/>
                <a:latin typeface="Calibri"/>
                <a:cs typeface="Calibri"/>
              </a:rPr>
              <a:t>! ​</a:t>
            </a:r>
            <a:r>
              <a:rPr lang="en-US" b="0" i="0" dirty="0">
                <a:solidFill>
                  <a:srgbClr val="58585B"/>
                </a:solidFill>
                <a:effectLst/>
                <a:latin typeface="Calibri"/>
                <a:cs typeface="Calibri"/>
              </a:rPr>
              <a:t>​</a:t>
            </a:r>
          </a:p>
          <a:p>
            <a:pPr marL="731520" indent="-457200" fontAlgn="base">
              <a:spcAft>
                <a:spcPts val="1200"/>
              </a:spcAft>
              <a:buClr>
                <a:srgbClr val="AC1A2F"/>
              </a:buClr>
              <a:buFont typeface="+mj-lt"/>
              <a:buAutoNum type="alphaUcPeriod"/>
            </a:pPr>
            <a:r>
              <a:rPr lang="en-US" dirty="0">
                <a:solidFill>
                  <a:srgbClr val="58585B"/>
                </a:solidFill>
                <a:latin typeface="Calibri"/>
                <a:cs typeface="Calibri"/>
              </a:rPr>
              <a:t>I have some experience. This is my 2nd-5th year.</a:t>
            </a:r>
            <a:r>
              <a:rPr lang="en-US" b="0" i="0" u="none" strike="noStrike" dirty="0">
                <a:solidFill>
                  <a:srgbClr val="58585B"/>
                </a:solidFill>
                <a:effectLst/>
                <a:latin typeface="Calibri"/>
                <a:cs typeface="Calibri"/>
              </a:rPr>
              <a:t>​</a:t>
            </a:r>
            <a:r>
              <a:rPr lang="en-US" b="0" i="0" dirty="0">
                <a:solidFill>
                  <a:srgbClr val="58585B"/>
                </a:solidFill>
                <a:effectLst/>
                <a:latin typeface="Calibri"/>
                <a:cs typeface="Calibri"/>
              </a:rPr>
              <a:t>​</a:t>
            </a:r>
          </a:p>
          <a:p>
            <a:pPr marL="731520" indent="-457200" fontAlgn="base">
              <a:spcAft>
                <a:spcPts val="1200"/>
              </a:spcAft>
              <a:buClr>
                <a:srgbClr val="AC1A2F"/>
              </a:buClr>
              <a:buAutoNum type="alphaUcPeriod"/>
            </a:pPr>
            <a:r>
              <a:rPr lang="en-US" dirty="0">
                <a:solidFill>
                  <a:srgbClr val="58585B"/>
                </a:solidFill>
                <a:latin typeface="Calibri"/>
                <a:cs typeface="Calibri"/>
              </a:rPr>
              <a:t>I'm a CFC expert! I have served for more than 5 years. </a:t>
            </a:r>
            <a:endParaRPr lang="en-US" b="0" i="0" dirty="0">
              <a:solidFill>
                <a:srgbClr val="58585B"/>
              </a:solidFill>
              <a:effectLst/>
              <a:latin typeface="Arial" panose="020B0604020202020204" pitchFamily="34" charset="0"/>
            </a:endParaRPr>
          </a:p>
          <a:p>
            <a:pPr marL="128270" indent="-128270"/>
            <a:endParaRPr lang="en-US" dirty="0"/>
          </a:p>
        </p:txBody>
      </p:sp>
    </p:spTree>
    <p:extLst>
      <p:ext uri="{BB962C8B-B14F-4D97-AF65-F5344CB8AC3E}">
        <p14:creationId xmlns:p14="http://schemas.microsoft.com/office/powerpoint/2010/main" val="724396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8A2B9-E3DE-4F94-9C16-7CF4B1BF6556}"/>
              </a:ext>
            </a:extLst>
          </p:cNvPr>
          <p:cNvSpPr>
            <a:spLocks noGrp="1"/>
          </p:cNvSpPr>
          <p:nvPr>
            <p:ph type="title"/>
          </p:nvPr>
        </p:nvSpPr>
        <p:spPr>
          <a:xfrm>
            <a:off x="533400" y="492650"/>
            <a:ext cx="8305800" cy="663002"/>
          </a:xfrm>
        </p:spPr>
        <p:txBody>
          <a:bodyPr/>
          <a:lstStyle/>
          <a:p>
            <a:r>
              <a:rPr lang="en-US" dirty="0">
                <a:latin typeface="Calibri"/>
                <a:ea typeface="Open Sans"/>
                <a:cs typeface="Calibri"/>
              </a:rPr>
              <a:t>2022 CFC THEME</a:t>
            </a:r>
            <a:endParaRPr lang="en-US" dirty="0"/>
          </a:p>
        </p:txBody>
      </p:sp>
      <p:sp>
        <p:nvSpPr>
          <p:cNvPr id="8" name="TextBox 7">
            <a:extLst>
              <a:ext uri="{FF2B5EF4-FFF2-40B4-BE49-F238E27FC236}">
                <a16:creationId xmlns:a16="http://schemas.microsoft.com/office/drawing/2014/main" id="{BB651C41-7328-86BE-ACAE-16EE11046ACD}"/>
              </a:ext>
            </a:extLst>
          </p:cNvPr>
          <p:cNvSpPr txBox="1"/>
          <p:nvPr/>
        </p:nvSpPr>
        <p:spPr>
          <a:xfrm>
            <a:off x="1630906" y="6053890"/>
            <a:ext cx="5882185" cy="584775"/>
          </a:xfrm>
          <a:prstGeom prst="rect">
            <a:avLst/>
          </a:prstGeom>
          <a:noFill/>
        </p:spPr>
        <p:txBody>
          <a:bodyPr wrap="square" rtlCol="0">
            <a:spAutoFit/>
          </a:bodyPr>
          <a:lstStyle/>
          <a:p>
            <a:pPr algn="ctr"/>
            <a:r>
              <a:rPr lang="en-US" sz="3200" i="1" dirty="0">
                <a:solidFill>
                  <a:srgbClr val="003479"/>
                </a:solidFill>
              </a:rPr>
              <a:t>You can be the face of change.</a:t>
            </a:r>
          </a:p>
        </p:txBody>
      </p:sp>
      <p:pic>
        <p:nvPicPr>
          <p:cNvPr id="6" name="Picture 5" descr="screen capture of the poster layout including white space, heading, theme mark, footer, and overall design">
            <a:extLst>
              <a:ext uri="{FF2B5EF4-FFF2-40B4-BE49-F238E27FC236}">
                <a16:creationId xmlns:a16="http://schemas.microsoft.com/office/drawing/2014/main" id="{D1BE6990-6728-E9B1-45EF-DD4F3FA5D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429" y="1346555"/>
            <a:ext cx="7243141" cy="4679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95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725DB-4AA3-42D3-9C2D-8FF0EF6FDEEA}"/>
              </a:ext>
            </a:extLst>
          </p:cNvPr>
          <p:cNvSpPr>
            <a:spLocks noGrp="1"/>
          </p:cNvSpPr>
          <p:nvPr>
            <p:ph type="title"/>
          </p:nvPr>
        </p:nvSpPr>
        <p:spPr>
          <a:xfrm>
            <a:off x="533400" y="492650"/>
            <a:ext cx="8305800" cy="663002"/>
          </a:xfrm>
        </p:spPr>
        <p:txBody>
          <a:bodyPr/>
          <a:lstStyle/>
          <a:p>
            <a:r>
              <a:rPr lang="en-US" cap="all" dirty="0">
                <a:latin typeface="+mj-lt"/>
                <a:ea typeface="Open Sans" panose="020B0606030504020204" pitchFamily="34" charset="0"/>
                <a:cs typeface="Open Sans" panose="020B0606030504020204" pitchFamily="34" charset="0"/>
              </a:rPr>
              <a:t>Campaign roles</a:t>
            </a:r>
          </a:p>
        </p:txBody>
      </p:sp>
      <p:grpSp>
        <p:nvGrpSpPr>
          <p:cNvPr id="21" name="Group 20" descr="CFC Blue triangle with &quot;Within an agency or military instalation&quot;">
            <a:extLst>
              <a:ext uri="{FF2B5EF4-FFF2-40B4-BE49-F238E27FC236}">
                <a16:creationId xmlns:a16="http://schemas.microsoft.com/office/drawing/2014/main" id="{E92021DF-BF29-DB3F-5AC2-F9DD0020ACC4}"/>
              </a:ext>
            </a:extLst>
          </p:cNvPr>
          <p:cNvGrpSpPr/>
          <p:nvPr/>
        </p:nvGrpSpPr>
        <p:grpSpPr>
          <a:xfrm>
            <a:off x="934235" y="1353043"/>
            <a:ext cx="3796915" cy="4340225"/>
            <a:chOff x="-437365" y="2385512"/>
            <a:chExt cx="3796915" cy="4340225"/>
          </a:xfrm>
        </p:grpSpPr>
        <p:sp>
          <p:nvSpPr>
            <p:cNvPr id="22" name="Isosceles Triangle 21" descr="Triangle with cfc blue solid fill">
              <a:extLst>
                <a:ext uri="{FF2B5EF4-FFF2-40B4-BE49-F238E27FC236}">
                  <a16:creationId xmlns:a16="http://schemas.microsoft.com/office/drawing/2014/main" id="{2A875592-027F-C7F4-4CD0-63774AE0C7AF}"/>
                </a:ext>
              </a:extLst>
            </p:cNvPr>
            <p:cNvSpPr/>
            <p:nvPr/>
          </p:nvSpPr>
          <p:spPr>
            <a:xfrm>
              <a:off x="-437365" y="2385512"/>
              <a:ext cx="3796915" cy="4340225"/>
            </a:xfrm>
            <a:prstGeom prst="triangle">
              <a:avLst/>
            </a:prstGeom>
            <a:solidFill>
              <a:srgbClr val="003479"/>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A0547E83-D83E-5D87-8F43-F113074BA3F8}"/>
                </a:ext>
              </a:extLst>
            </p:cNvPr>
            <p:cNvSpPr txBox="1"/>
            <p:nvPr/>
          </p:nvSpPr>
          <p:spPr>
            <a:xfrm>
              <a:off x="344385" y="4986726"/>
              <a:ext cx="123320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cs typeface="Calibri Light"/>
                </a:rPr>
                <a:t>Within an agency or military installation</a:t>
              </a:r>
            </a:p>
          </p:txBody>
        </p:sp>
        <p:sp>
          <p:nvSpPr>
            <p:cNvPr id="24" name="Left Brace 23">
              <a:extLst>
                <a:ext uri="{FF2B5EF4-FFF2-40B4-BE49-F238E27FC236}">
                  <a16:creationId xmlns:a16="http://schemas.microsoft.com/office/drawing/2014/main" id="{125650E1-FC18-2CB8-983F-394DDB9071C2}"/>
                </a:ext>
                <a:ext uri="{C183D7F6-B498-43B3-948B-1728B52AA6E4}">
                  <adec:decorative xmlns:adec="http://schemas.microsoft.com/office/drawing/2017/decorative" xmlns="" val="1"/>
                </a:ext>
              </a:extLst>
            </p:cNvPr>
            <p:cNvSpPr/>
            <p:nvPr/>
          </p:nvSpPr>
          <p:spPr>
            <a:xfrm>
              <a:off x="1483784" y="4217487"/>
              <a:ext cx="111124" cy="2071687"/>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5" name="Rectangle: Rounded Corners 24">
            <a:extLst>
              <a:ext uri="{FF2B5EF4-FFF2-40B4-BE49-F238E27FC236}">
                <a16:creationId xmlns:a16="http://schemas.microsoft.com/office/drawing/2014/main" id="{7A8A0BF1-2D93-6CD4-3A30-69294568B875}"/>
              </a:ext>
              <a:ext uri="{C183D7F6-B498-43B3-948B-1728B52AA6E4}">
                <adec:decorative xmlns:adec="http://schemas.microsoft.com/office/drawing/2017/decorative" xmlns="" val="1"/>
              </a:ext>
            </a:extLst>
          </p:cNvPr>
          <p:cNvSpPr/>
          <p:nvPr/>
        </p:nvSpPr>
        <p:spPr>
          <a:xfrm>
            <a:off x="5191402" y="1856148"/>
            <a:ext cx="2722562" cy="60325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1"/>
            <a:r>
              <a:rPr lang="en-US" sz="1200" dirty="0">
                <a:solidFill>
                  <a:schemeClr val="tx1"/>
                </a:solidFill>
                <a:cs typeface="Calibri Light"/>
              </a:rPr>
              <a:t>Serves as board of directors in each of the 36 local CFC zones.</a:t>
            </a:r>
            <a:endParaRPr lang="en-US" sz="2400" dirty="0">
              <a:solidFill>
                <a:schemeClr val="tx1"/>
              </a:solidFill>
              <a:cs typeface="Calibri Light"/>
            </a:endParaRPr>
          </a:p>
        </p:txBody>
      </p:sp>
      <p:sp>
        <p:nvSpPr>
          <p:cNvPr id="36" name="Freeform: Shape 35">
            <a:extLst>
              <a:ext uri="{FF2B5EF4-FFF2-40B4-BE49-F238E27FC236}">
                <a16:creationId xmlns:a16="http://schemas.microsoft.com/office/drawing/2014/main" id="{1C1142D9-D039-285C-7512-A7D9BC30B9AD}"/>
              </a:ext>
            </a:extLst>
          </p:cNvPr>
          <p:cNvSpPr/>
          <p:nvPr/>
        </p:nvSpPr>
        <p:spPr>
          <a:xfrm>
            <a:off x="3156561" y="1787489"/>
            <a:ext cx="2173411" cy="617125"/>
          </a:xfrm>
          <a:custGeom>
            <a:avLst/>
            <a:gdLst>
              <a:gd name="connsiteX0" fmla="*/ 0 w 2173411"/>
              <a:gd name="connsiteY0" fmla="*/ 102856 h 617125"/>
              <a:gd name="connsiteX1" fmla="*/ 102856 w 2173411"/>
              <a:gd name="connsiteY1" fmla="*/ 0 h 617125"/>
              <a:gd name="connsiteX2" fmla="*/ 2070555 w 2173411"/>
              <a:gd name="connsiteY2" fmla="*/ 0 h 617125"/>
              <a:gd name="connsiteX3" fmla="*/ 2173411 w 2173411"/>
              <a:gd name="connsiteY3" fmla="*/ 102856 h 617125"/>
              <a:gd name="connsiteX4" fmla="*/ 2173411 w 2173411"/>
              <a:gd name="connsiteY4" fmla="*/ 514269 h 617125"/>
              <a:gd name="connsiteX5" fmla="*/ 2070555 w 2173411"/>
              <a:gd name="connsiteY5" fmla="*/ 617125 h 617125"/>
              <a:gd name="connsiteX6" fmla="*/ 102856 w 2173411"/>
              <a:gd name="connsiteY6" fmla="*/ 617125 h 617125"/>
              <a:gd name="connsiteX7" fmla="*/ 0 w 2173411"/>
              <a:gd name="connsiteY7" fmla="*/ 514269 h 617125"/>
              <a:gd name="connsiteX8" fmla="*/ 0 w 2173411"/>
              <a:gd name="connsiteY8" fmla="*/ 102856 h 6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411" h="617125">
                <a:moveTo>
                  <a:pt x="0" y="102856"/>
                </a:moveTo>
                <a:cubicBezTo>
                  <a:pt x="0" y="46050"/>
                  <a:pt x="46050" y="0"/>
                  <a:pt x="102856" y="0"/>
                </a:cubicBezTo>
                <a:lnTo>
                  <a:pt x="2070555" y="0"/>
                </a:lnTo>
                <a:cubicBezTo>
                  <a:pt x="2127361" y="0"/>
                  <a:pt x="2173411" y="46050"/>
                  <a:pt x="2173411" y="102856"/>
                </a:cubicBezTo>
                <a:lnTo>
                  <a:pt x="2173411" y="514269"/>
                </a:lnTo>
                <a:cubicBezTo>
                  <a:pt x="2173411" y="571075"/>
                  <a:pt x="2127361" y="617125"/>
                  <a:pt x="2070555" y="617125"/>
                </a:cubicBezTo>
                <a:lnTo>
                  <a:pt x="102856" y="617125"/>
                </a:lnTo>
                <a:cubicBezTo>
                  <a:pt x="46050" y="617125"/>
                  <a:pt x="0" y="571075"/>
                  <a:pt x="0" y="514269"/>
                </a:cubicBezTo>
                <a:lnTo>
                  <a:pt x="0" y="102856"/>
                </a:lnTo>
                <a:close/>
              </a:path>
            </a:pathLst>
          </a:custGeom>
          <a:ln>
            <a:solidFill>
              <a:srgbClr val="58595B"/>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66" tIns="83466" rIns="83466" bIns="83466"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58585B"/>
                </a:solidFill>
                <a:latin typeface="Calibri" panose="020F0502020204030204" pitchFamily="34" charset="0"/>
                <a:cs typeface="Calibri" panose="020F0502020204030204" pitchFamily="34" charset="0"/>
              </a:rPr>
              <a:t>Local Federal Coordinating Committee (LFCC)</a:t>
            </a:r>
          </a:p>
        </p:txBody>
      </p:sp>
      <p:sp>
        <p:nvSpPr>
          <p:cNvPr id="37" name="Rectangle: Rounded Corners 36">
            <a:extLst>
              <a:ext uri="{FF2B5EF4-FFF2-40B4-BE49-F238E27FC236}">
                <a16:creationId xmlns:a16="http://schemas.microsoft.com/office/drawing/2014/main" id="{23539F37-02B3-D462-F1AE-2E89DA41C8CA}"/>
              </a:ext>
              <a:ext uri="{C183D7F6-B498-43B3-948B-1728B52AA6E4}">
                <adec:decorative xmlns:adec="http://schemas.microsoft.com/office/drawing/2017/decorative" xmlns="" val="1"/>
              </a:ext>
            </a:extLst>
          </p:cNvPr>
          <p:cNvSpPr/>
          <p:nvPr/>
        </p:nvSpPr>
        <p:spPr>
          <a:xfrm>
            <a:off x="5191402" y="2545816"/>
            <a:ext cx="2722562" cy="604041"/>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880" lvl="1"/>
            <a:r>
              <a:rPr lang="en-US" sz="1200" dirty="0">
                <a:solidFill>
                  <a:schemeClr val="tx1"/>
                </a:solidFill>
                <a:cs typeface="Calibri Light"/>
              </a:rPr>
              <a:t>Senior federal employee "loaned" to support CFC activities in a local zone.</a:t>
            </a:r>
          </a:p>
        </p:txBody>
      </p:sp>
      <p:sp>
        <p:nvSpPr>
          <p:cNvPr id="38" name="Freeform: Shape 37">
            <a:extLst>
              <a:ext uri="{FF2B5EF4-FFF2-40B4-BE49-F238E27FC236}">
                <a16:creationId xmlns:a16="http://schemas.microsoft.com/office/drawing/2014/main" id="{FBF1A7B8-405B-BC30-6F16-85FD37A9EB9A}"/>
              </a:ext>
            </a:extLst>
          </p:cNvPr>
          <p:cNvSpPr/>
          <p:nvPr/>
        </p:nvSpPr>
        <p:spPr>
          <a:xfrm>
            <a:off x="3156561" y="2481755"/>
            <a:ext cx="2173411" cy="617125"/>
          </a:xfrm>
          <a:custGeom>
            <a:avLst/>
            <a:gdLst>
              <a:gd name="connsiteX0" fmla="*/ 0 w 2173411"/>
              <a:gd name="connsiteY0" fmla="*/ 102856 h 617125"/>
              <a:gd name="connsiteX1" fmla="*/ 102856 w 2173411"/>
              <a:gd name="connsiteY1" fmla="*/ 0 h 617125"/>
              <a:gd name="connsiteX2" fmla="*/ 2070555 w 2173411"/>
              <a:gd name="connsiteY2" fmla="*/ 0 h 617125"/>
              <a:gd name="connsiteX3" fmla="*/ 2173411 w 2173411"/>
              <a:gd name="connsiteY3" fmla="*/ 102856 h 617125"/>
              <a:gd name="connsiteX4" fmla="*/ 2173411 w 2173411"/>
              <a:gd name="connsiteY4" fmla="*/ 514269 h 617125"/>
              <a:gd name="connsiteX5" fmla="*/ 2070555 w 2173411"/>
              <a:gd name="connsiteY5" fmla="*/ 617125 h 617125"/>
              <a:gd name="connsiteX6" fmla="*/ 102856 w 2173411"/>
              <a:gd name="connsiteY6" fmla="*/ 617125 h 617125"/>
              <a:gd name="connsiteX7" fmla="*/ 0 w 2173411"/>
              <a:gd name="connsiteY7" fmla="*/ 514269 h 617125"/>
              <a:gd name="connsiteX8" fmla="*/ 0 w 2173411"/>
              <a:gd name="connsiteY8" fmla="*/ 102856 h 6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411" h="617125">
                <a:moveTo>
                  <a:pt x="0" y="102856"/>
                </a:moveTo>
                <a:cubicBezTo>
                  <a:pt x="0" y="46050"/>
                  <a:pt x="46050" y="0"/>
                  <a:pt x="102856" y="0"/>
                </a:cubicBezTo>
                <a:lnTo>
                  <a:pt x="2070555" y="0"/>
                </a:lnTo>
                <a:cubicBezTo>
                  <a:pt x="2127361" y="0"/>
                  <a:pt x="2173411" y="46050"/>
                  <a:pt x="2173411" y="102856"/>
                </a:cubicBezTo>
                <a:lnTo>
                  <a:pt x="2173411" y="514269"/>
                </a:lnTo>
                <a:cubicBezTo>
                  <a:pt x="2173411" y="571075"/>
                  <a:pt x="2127361" y="617125"/>
                  <a:pt x="2070555" y="617125"/>
                </a:cubicBezTo>
                <a:lnTo>
                  <a:pt x="102856" y="617125"/>
                </a:lnTo>
                <a:cubicBezTo>
                  <a:pt x="46050" y="617125"/>
                  <a:pt x="0" y="571075"/>
                  <a:pt x="0" y="514269"/>
                </a:cubicBezTo>
                <a:lnTo>
                  <a:pt x="0" y="102856"/>
                </a:lnTo>
                <a:close/>
              </a:path>
            </a:pathLst>
          </a:custGeom>
          <a:ln>
            <a:solidFill>
              <a:srgbClr val="58595B"/>
            </a:solidFill>
          </a:ln>
        </p:spPr>
        <p:style>
          <a:lnRef idx="2">
            <a:schemeClr val="accent2">
              <a:hueOff val="140047"/>
              <a:satOff val="-13683"/>
              <a:lumOff val="1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66" tIns="83466" rIns="83466" bIns="83466"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58585B"/>
                </a:solidFill>
                <a:latin typeface="Calibri" panose="020F0502020204030204" pitchFamily="34" charset="0"/>
                <a:cs typeface="Calibri" panose="020F0502020204030204" pitchFamily="34" charset="0"/>
              </a:rPr>
              <a:t>Loaned Executive (LE)</a:t>
            </a:r>
          </a:p>
        </p:txBody>
      </p:sp>
      <p:sp>
        <p:nvSpPr>
          <p:cNvPr id="42" name="Rectangle: Rounded Corners 41">
            <a:extLst>
              <a:ext uri="{FF2B5EF4-FFF2-40B4-BE49-F238E27FC236}">
                <a16:creationId xmlns:a16="http://schemas.microsoft.com/office/drawing/2014/main" id="{C8228CAC-1875-DCCE-9966-78A3B716B835}"/>
              </a:ext>
              <a:ext uri="{C183D7F6-B498-43B3-948B-1728B52AA6E4}">
                <adec:decorative xmlns:adec="http://schemas.microsoft.com/office/drawing/2017/decorative" xmlns="" val="1"/>
              </a:ext>
            </a:extLst>
          </p:cNvPr>
          <p:cNvSpPr/>
          <p:nvPr/>
        </p:nvSpPr>
        <p:spPr>
          <a:xfrm>
            <a:off x="5191402" y="3235114"/>
            <a:ext cx="2722562" cy="60325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880" lvl="1"/>
            <a:r>
              <a:rPr lang="en-US" sz="1200" dirty="0">
                <a:solidFill>
                  <a:schemeClr val="tx1"/>
                </a:solidFill>
                <a:cs typeface="Calibri Light"/>
              </a:rPr>
              <a:t>Agency or installation leader who offers resources to support the CFC.</a:t>
            </a:r>
          </a:p>
        </p:txBody>
      </p:sp>
      <p:sp>
        <p:nvSpPr>
          <p:cNvPr id="45" name="Freeform: Shape 44">
            <a:extLst>
              <a:ext uri="{FF2B5EF4-FFF2-40B4-BE49-F238E27FC236}">
                <a16:creationId xmlns:a16="http://schemas.microsoft.com/office/drawing/2014/main" id="{CEC8CDCD-BF41-8091-0914-93A7DCB03C36}"/>
              </a:ext>
            </a:extLst>
          </p:cNvPr>
          <p:cNvSpPr/>
          <p:nvPr/>
        </p:nvSpPr>
        <p:spPr>
          <a:xfrm>
            <a:off x="3156561" y="3176022"/>
            <a:ext cx="2173411" cy="617125"/>
          </a:xfrm>
          <a:custGeom>
            <a:avLst/>
            <a:gdLst>
              <a:gd name="connsiteX0" fmla="*/ 0 w 2173411"/>
              <a:gd name="connsiteY0" fmla="*/ 102856 h 617125"/>
              <a:gd name="connsiteX1" fmla="*/ 102856 w 2173411"/>
              <a:gd name="connsiteY1" fmla="*/ 0 h 617125"/>
              <a:gd name="connsiteX2" fmla="*/ 2070555 w 2173411"/>
              <a:gd name="connsiteY2" fmla="*/ 0 h 617125"/>
              <a:gd name="connsiteX3" fmla="*/ 2173411 w 2173411"/>
              <a:gd name="connsiteY3" fmla="*/ 102856 h 617125"/>
              <a:gd name="connsiteX4" fmla="*/ 2173411 w 2173411"/>
              <a:gd name="connsiteY4" fmla="*/ 514269 h 617125"/>
              <a:gd name="connsiteX5" fmla="*/ 2070555 w 2173411"/>
              <a:gd name="connsiteY5" fmla="*/ 617125 h 617125"/>
              <a:gd name="connsiteX6" fmla="*/ 102856 w 2173411"/>
              <a:gd name="connsiteY6" fmla="*/ 617125 h 617125"/>
              <a:gd name="connsiteX7" fmla="*/ 0 w 2173411"/>
              <a:gd name="connsiteY7" fmla="*/ 514269 h 617125"/>
              <a:gd name="connsiteX8" fmla="*/ 0 w 2173411"/>
              <a:gd name="connsiteY8" fmla="*/ 102856 h 6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411" h="617125">
                <a:moveTo>
                  <a:pt x="0" y="102856"/>
                </a:moveTo>
                <a:cubicBezTo>
                  <a:pt x="0" y="46050"/>
                  <a:pt x="46050" y="0"/>
                  <a:pt x="102856" y="0"/>
                </a:cubicBezTo>
                <a:lnTo>
                  <a:pt x="2070555" y="0"/>
                </a:lnTo>
                <a:cubicBezTo>
                  <a:pt x="2127361" y="0"/>
                  <a:pt x="2173411" y="46050"/>
                  <a:pt x="2173411" y="102856"/>
                </a:cubicBezTo>
                <a:lnTo>
                  <a:pt x="2173411" y="514269"/>
                </a:lnTo>
                <a:cubicBezTo>
                  <a:pt x="2173411" y="571075"/>
                  <a:pt x="2127361" y="617125"/>
                  <a:pt x="2070555" y="617125"/>
                </a:cubicBezTo>
                <a:lnTo>
                  <a:pt x="102856" y="617125"/>
                </a:lnTo>
                <a:cubicBezTo>
                  <a:pt x="46050" y="617125"/>
                  <a:pt x="0" y="571075"/>
                  <a:pt x="0" y="514269"/>
                </a:cubicBezTo>
                <a:lnTo>
                  <a:pt x="0" y="102856"/>
                </a:lnTo>
                <a:close/>
              </a:path>
            </a:pathLst>
          </a:custGeom>
          <a:ln>
            <a:solidFill>
              <a:srgbClr val="58595B"/>
            </a:solidFill>
          </a:ln>
        </p:spPr>
        <p:style>
          <a:lnRef idx="2">
            <a:schemeClr val="accent2">
              <a:hueOff val="280095"/>
              <a:satOff val="-27366"/>
              <a:lumOff val="286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66" tIns="83466" rIns="83466" bIns="83466"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58585B"/>
                </a:solidFill>
                <a:latin typeface="Calibri" panose="020F0502020204030204" pitchFamily="34" charset="0"/>
                <a:cs typeface="Calibri" panose="020F0502020204030204" pitchFamily="34" charset="0"/>
              </a:rPr>
              <a:t>CFC Chair</a:t>
            </a:r>
          </a:p>
        </p:txBody>
      </p:sp>
      <p:sp>
        <p:nvSpPr>
          <p:cNvPr id="46" name="Rectangle: Rounded Corners 45">
            <a:extLst>
              <a:ext uri="{FF2B5EF4-FFF2-40B4-BE49-F238E27FC236}">
                <a16:creationId xmlns:a16="http://schemas.microsoft.com/office/drawing/2014/main" id="{707EDCAB-8D3F-E154-80AB-378CA3BF804B}"/>
              </a:ext>
              <a:ext uri="{C183D7F6-B498-43B3-948B-1728B52AA6E4}">
                <adec:decorative xmlns:adec="http://schemas.microsoft.com/office/drawing/2017/decorative" xmlns="" val="1"/>
              </a:ext>
            </a:extLst>
          </p:cNvPr>
          <p:cNvSpPr/>
          <p:nvPr/>
        </p:nvSpPr>
        <p:spPr>
          <a:xfrm>
            <a:off x="5191402" y="3928780"/>
            <a:ext cx="2722562" cy="60325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880" lvl="1"/>
            <a:r>
              <a:rPr lang="en-US" sz="1200" dirty="0">
                <a:solidFill>
                  <a:schemeClr val="tx1"/>
                </a:solidFill>
                <a:cs typeface="Calibri Light"/>
              </a:rPr>
              <a:t>Manages CFC efforts in each agency/ installation. Leads Keyworkers, hosts events, and publicizes the campaign.</a:t>
            </a:r>
          </a:p>
        </p:txBody>
      </p:sp>
      <p:sp>
        <p:nvSpPr>
          <p:cNvPr id="47" name="Freeform: Shape 46">
            <a:extLst>
              <a:ext uri="{FF2B5EF4-FFF2-40B4-BE49-F238E27FC236}">
                <a16:creationId xmlns:a16="http://schemas.microsoft.com/office/drawing/2014/main" id="{D0C08CD6-C953-0B63-68B1-82B940B40C80}"/>
              </a:ext>
            </a:extLst>
          </p:cNvPr>
          <p:cNvSpPr/>
          <p:nvPr/>
        </p:nvSpPr>
        <p:spPr>
          <a:xfrm>
            <a:off x="3156561" y="3870288"/>
            <a:ext cx="2173411" cy="617125"/>
          </a:xfrm>
          <a:custGeom>
            <a:avLst/>
            <a:gdLst>
              <a:gd name="connsiteX0" fmla="*/ 0 w 2173411"/>
              <a:gd name="connsiteY0" fmla="*/ 102856 h 617125"/>
              <a:gd name="connsiteX1" fmla="*/ 102856 w 2173411"/>
              <a:gd name="connsiteY1" fmla="*/ 0 h 617125"/>
              <a:gd name="connsiteX2" fmla="*/ 2070555 w 2173411"/>
              <a:gd name="connsiteY2" fmla="*/ 0 h 617125"/>
              <a:gd name="connsiteX3" fmla="*/ 2173411 w 2173411"/>
              <a:gd name="connsiteY3" fmla="*/ 102856 h 617125"/>
              <a:gd name="connsiteX4" fmla="*/ 2173411 w 2173411"/>
              <a:gd name="connsiteY4" fmla="*/ 514269 h 617125"/>
              <a:gd name="connsiteX5" fmla="*/ 2070555 w 2173411"/>
              <a:gd name="connsiteY5" fmla="*/ 617125 h 617125"/>
              <a:gd name="connsiteX6" fmla="*/ 102856 w 2173411"/>
              <a:gd name="connsiteY6" fmla="*/ 617125 h 617125"/>
              <a:gd name="connsiteX7" fmla="*/ 0 w 2173411"/>
              <a:gd name="connsiteY7" fmla="*/ 514269 h 617125"/>
              <a:gd name="connsiteX8" fmla="*/ 0 w 2173411"/>
              <a:gd name="connsiteY8" fmla="*/ 102856 h 6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411" h="617125">
                <a:moveTo>
                  <a:pt x="0" y="102856"/>
                </a:moveTo>
                <a:cubicBezTo>
                  <a:pt x="0" y="46050"/>
                  <a:pt x="46050" y="0"/>
                  <a:pt x="102856" y="0"/>
                </a:cubicBezTo>
                <a:lnTo>
                  <a:pt x="2070555" y="0"/>
                </a:lnTo>
                <a:cubicBezTo>
                  <a:pt x="2127361" y="0"/>
                  <a:pt x="2173411" y="46050"/>
                  <a:pt x="2173411" y="102856"/>
                </a:cubicBezTo>
                <a:lnTo>
                  <a:pt x="2173411" y="514269"/>
                </a:lnTo>
                <a:cubicBezTo>
                  <a:pt x="2173411" y="571075"/>
                  <a:pt x="2127361" y="617125"/>
                  <a:pt x="2070555" y="617125"/>
                </a:cubicBezTo>
                <a:lnTo>
                  <a:pt x="102856" y="617125"/>
                </a:lnTo>
                <a:cubicBezTo>
                  <a:pt x="46050" y="617125"/>
                  <a:pt x="0" y="571075"/>
                  <a:pt x="0" y="514269"/>
                </a:cubicBezTo>
                <a:lnTo>
                  <a:pt x="0" y="102856"/>
                </a:lnTo>
                <a:close/>
              </a:path>
            </a:pathLst>
          </a:custGeom>
          <a:ln>
            <a:solidFill>
              <a:srgbClr val="58595B"/>
            </a:solidFill>
          </a:ln>
        </p:spPr>
        <p:style>
          <a:lnRef idx="2">
            <a:schemeClr val="accent2">
              <a:hueOff val="420142"/>
              <a:satOff val="-41049"/>
              <a:lumOff val="42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66" tIns="83466" rIns="83466" bIns="83466"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58585B"/>
                </a:solidFill>
                <a:latin typeface="Calibri" panose="020F0502020204030204" pitchFamily="34" charset="0"/>
                <a:cs typeface="Calibri" panose="020F0502020204030204" pitchFamily="34" charset="0"/>
              </a:rPr>
              <a:t>Campaign Manager/Coordinator</a:t>
            </a:r>
          </a:p>
        </p:txBody>
      </p:sp>
      <p:sp>
        <p:nvSpPr>
          <p:cNvPr id="48" name="Rectangle: Rounded Corners 47">
            <a:extLst>
              <a:ext uri="{FF2B5EF4-FFF2-40B4-BE49-F238E27FC236}">
                <a16:creationId xmlns:a16="http://schemas.microsoft.com/office/drawing/2014/main" id="{0FD48962-14A1-72E3-B0D3-4E3CA2A909C9}"/>
              </a:ext>
              <a:ext uri="{C183D7F6-B498-43B3-948B-1728B52AA6E4}">
                <adec:decorative xmlns:adec="http://schemas.microsoft.com/office/drawing/2017/decorative" xmlns="" val="1"/>
              </a:ext>
            </a:extLst>
          </p:cNvPr>
          <p:cNvSpPr/>
          <p:nvPr/>
        </p:nvSpPr>
        <p:spPr>
          <a:xfrm>
            <a:off x="5191402" y="4622446"/>
            <a:ext cx="2722562" cy="60325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880" lvl="1"/>
            <a:r>
              <a:rPr lang="en-US" sz="1200" dirty="0">
                <a:solidFill>
                  <a:schemeClr val="tx1"/>
                </a:solidFill>
                <a:cs typeface="Calibri Light"/>
              </a:rPr>
              <a:t>Supports the campaign by personally inviting all colleagues to give through the CFC.</a:t>
            </a:r>
          </a:p>
        </p:txBody>
      </p:sp>
      <p:sp>
        <p:nvSpPr>
          <p:cNvPr id="49" name="Freeform: Shape 48">
            <a:extLst>
              <a:ext uri="{FF2B5EF4-FFF2-40B4-BE49-F238E27FC236}">
                <a16:creationId xmlns:a16="http://schemas.microsoft.com/office/drawing/2014/main" id="{A761FA26-22DC-199A-9D6A-23D94ABFDD53}"/>
              </a:ext>
            </a:extLst>
          </p:cNvPr>
          <p:cNvSpPr/>
          <p:nvPr/>
        </p:nvSpPr>
        <p:spPr>
          <a:xfrm>
            <a:off x="3156561" y="4564555"/>
            <a:ext cx="2173411" cy="617125"/>
          </a:xfrm>
          <a:custGeom>
            <a:avLst/>
            <a:gdLst>
              <a:gd name="connsiteX0" fmla="*/ 0 w 2173411"/>
              <a:gd name="connsiteY0" fmla="*/ 102856 h 617125"/>
              <a:gd name="connsiteX1" fmla="*/ 102856 w 2173411"/>
              <a:gd name="connsiteY1" fmla="*/ 0 h 617125"/>
              <a:gd name="connsiteX2" fmla="*/ 2070555 w 2173411"/>
              <a:gd name="connsiteY2" fmla="*/ 0 h 617125"/>
              <a:gd name="connsiteX3" fmla="*/ 2173411 w 2173411"/>
              <a:gd name="connsiteY3" fmla="*/ 102856 h 617125"/>
              <a:gd name="connsiteX4" fmla="*/ 2173411 w 2173411"/>
              <a:gd name="connsiteY4" fmla="*/ 514269 h 617125"/>
              <a:gd name="connsiteX5" fmla="*/ 2070555 w 2173411"/>
              <a:gd name="connsiteY5" fmla="*/ 617125 h 617125"/>
              <a:gd name="connsiteX6" fmla="*/ 102856 w 2173411"/>
              <a:gd name="connsiteY6" fmla="*/ 617125 h 617125"/>
              <a:gd name="connsiteX7" fmla="*/ 0 w 2173411"/>
              <a:gd name="connsiteY7" fmla="*/ 514269 h 617125"/>
              <a:gd name="connsiteX8" fmla="*/ 0 w 2173411"/>
              <a:gd name="connsiteY8" fmla="*/ 102856 h 6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411" h="617125">
                <a:moveTo>
                  <a:pt x="0" y="102856"/>
                </a:moveTo>
                <a:cubicBezTo>
                  <a:pt x="0" y="46050"/>
                  <a:pt x="46050" y="0"/>
                  <a:pt x="102856" y="0"/>
                </a:cubicBezTo>
                <a:lnTo>
                  <a:pt x="2070555" y="0"/>
                </a:lnTo>
                <a:cubicBezTo>
                  <a:pt x="2127361" y="0"/>
                  <a:pt x="2173411" y="46050"/>
                  <a:pt x="2173411" y="102856"/>
                </a:cubicBezTo>
                <a:lnTo>
                  <a:pt x="2173411" y="514269"/>
                </a:lnTo>
                <a:cubicBezTo>
                  <a:pt x="2173411" y="571075"/>
                  <a:pt x="2127361" y="617125"/>
                  <a:pt x="2070555" y="617125"/>
                </a:cubicBezTo>
                <a:lnTo>
                  <a:pt x="102856" y="617125"/>
                </a:lnTo>
                <a:cubicBezTo>
                  <a:pt x="46050" y="617125"/>
                  <a:pt x="0" y="571075"/>
                  <a:pt x="0" y="514269"/>
                </a:cubicBezTo>
                <a:lnTo>
                  <a:pt x="0" y="102856"/>
                </a:lnTo>
                <a:close/>
              </a:path>
            </a:pathLst>
          </a:custGeom>
          <a:ln>
            <a:solidFill>
              <a:srgbClr val="58595B"/>
            </a:solidFill>
          </a:ln>
        </p:spPr>
        <p:style>
          <a:lnRef idx="2">
            <a:schemeClr val="accent2">
              <a:hueOff val="560189"/>
              <a:satOff val="-54732"/>
              <a:lumOff val="572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66" tIns="83466" rIns="83466" bIns="83466"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8585B"/>
                </a:solidFill>
                <a:latin typeface="Calibri" panose="020F0502020204030204" pitchFamily="34" charset="0"/>
                <a:cs typeface="Calibri" panose="020F0502020204030204" pitchFamily="34" charset="0"/>
              </a:rPr>
              <a:t>Keyworker</a:t>
            </a:r>
          </a:p>
        </p:txBody>
      </p:sp>
      <p:sp>
        <p:nvSpPr>
          <p:cNvPr id="43" name="TextBox 42">
            <a:extLst>
              <a:ext uri="{FF2B5EF4-FFF2-40B4-BE49-F238E27FC236}">
                <a16:creationId xmlns:a16="http://schemas.microsoft.com/office/drawing/2014/main" id="{71D34D90-76A1-FC8C-7347-4D32667BA538}"/>
              </a:ext>
            </a:extLst>
          </p:cNvPr>
          <p:cNvSpPr txBox="1"/>
          <p:nvPr/>
        </p:nvSpPr>
        <p:spPr>
          <a:xfrm>
            <a:off x="346198" y="5890660"/>
            <a:ext cx="3934209" cy="861774"/>
          </a:xfrm>
          <a:prstGeom prst="rect">
            <a:avLst/>
          </a:prstGeom>
          <a:noFill/>
        </p:spPr>
        <p:txBody>
          <a:bodyPr wrap="square">
            <a:spAutoFit/>
          </a:bodyPr>
          <a:lstStyle/>
          <a:p>
            <a:pPr algn="l"/>
            <a:r>
              <a:rPr lang="en-US" sz="900" b="1" i="0" u="none" strike="noStrike" baseline="0" dirty="0">
                <a:solidFill>
                  <a:srgbClr val="003479"/>
                </a:solidFill>
                <a:latin typeface="Calibri" panose="020F0502020204030204" pitchFamily="34" charset="0"/>
                <a:cs typeface="Calibri" panose="020F0502020204030204" pitchFamily="34" charset="0"/>
              </a:rPr>
              <a:t>Office of Personnel Management (OPM)</a:t>
            </a:r>
          </a:p>
          <a:p>
            <a:pPr>
              <a:spcAft>
                <a:spcPts val="600"/>
              </a:spcAft>
            </a:pPr>
            <a:r>
              <a:rPr lang="en-US" sz="900" dirty="0">
                <a:solidFill>
                  <a:srgbClr val="58585B"/>
                </a:solidFill>
                <a:latin typeface="Calibri"/>
                <a:cs typeface="Calibri"/>
              </a:rPr>
              <a:t>OPM's Office of CFC Operations oversees the entire CFC program. </a:t>
            </a:r>
          </a:p>
          <a:p>
            <a:r>
              <a:rPr lang="en-US" sz="900" b="1" dirty="0">
                <a:solidFill>
                  <a:srgbClr val="003479"/>
                </a:solidFill>
                <a:latin typeface="Calibri"/>
                <a:cs typeface="Calibri"/>
              </a:rPr>
              <a:t>Outreach Coordinator (OC)</a:t>
            </a:r>
            <a:endParaRPr lang="en-US" sz="900" b="1" dirty="0">
              <a:solidFill>
                <a:srgbClr val="003479"/>
              </a:solidFill>
              <a:latin typeface="Calibri" panose="020F0502020204030204" pitchFamily="34" charset="0"/>
              <a:cs typeface="Calibri" panose="020F0502020204030204" pitchFamily="34" charset="0"/>
            </a:endParaRPr>
          </a:p>
          <a:p>
            <a:pPr>
              <a:spcAft>
                <a:spcPts val="600"/>
              </a:spcAft>
            </a:pPr>
            <a:r>
              <a:rPr lang="en-US" sz="900" dirty="0">
                <a:solidFill>
                  <a:srgbClr val="58585B"/>
                </a:solidFill>
                <a:latin typeface="Calibri"/>
                <a:cs typeface="Calibri"/>
              </a:rPr>
              <a:t>Government contracting agency selected to support outreach and marketing efforts within each zone.</a:t>
            </a:r>
          </a:p>
        </p:txBody>
      </p:sp>
      <p:sp>
        <p:nvSpPr>
          <p:cNvPr id="44" name="TextBox 43">
            <a:extLst>
              <a:ext uri="{FF2B5EF4-FFF2-40B4-BE49-F238E27FC236}">
                <a16:creationId xmlns:a16="http://schemas.microsoft.com/office/drawing/2014/main" id="{D89983FF-30E7-81E6-73BE-125ECDAF224E}"/>
              </a:ext>
            </a:extLst>
          </p:cNvPr>
          <p:cNvSpPr txBox="1"/>
          <p:nvPr/>
        </p:nvSpPr>
        <p:spPr>
          <a:xfrm>
            <a:off x="4280407" y="5890660"/>
            <a:ext cx="4558793" cy="723275"/>
          </a:xfrm>
          <a:prstGeom prst="rect">
            <a:avLst/>
          </a:prstGeom>
          <a:noFill/>
        </p:spPr>
        <p:txBody>
          <a:bodyPr wrap="square">
            <a:spAutoFit/>
          </a:bodyPr>
          <a:lstStyle/>
          <a:p>
            <a:r>
              <a:rPr lang="en-US" sz="900" b="1" dirty="0">
                <a:solidFill>
                  <a:srgbClr val="003479"/>
                </a:solidFill>
                <a:latin typeface="Calibri" panose="020F0502020204030204" pitchFamily="34" charset="0"/>
                <a:cs typeface="Calibri" panose="020F0502020204030204" pitchFamily="34" charset="0"/>
              </a:rPr>
              <a:t>Central Campaign Administrator (CCA)</a:t>
            </a:r>
          </a:p>
          <a:p>
            <a:r>
              <a:rPr lang="en-US" sz="900" dirty="0">
                <a:solidFill>
                  <a:srgbClr val="58585B"/>
                </a:solidFill>
                <a:latin typeface="Calibri"/>
                <a:cs typeface="Calibri"/>
              </a:rPr>
              <a:t>Maintains the national CFC online giving system, receives pledges, and distributes </a:t>
            </a:r>
          </a:p>
          <a:p>
            <a:pPr>
              <a:spcAft>
                <a:spcPts val="600"/>
              </a:spcAft>
            </a:pPr>
            <a:r>
              <a:rPr lang="en-US" sz="900" dirty="0">
                <a:solidFill>
                  <a:srgbClr val="58585B"/>
                </a:solidFill>
                <a:latin typeface="Calibri"/>
                <a:cs typeface="Calibri"/>
              </a:rPr>
              <a:t>funds to charities.  </a:t>
            </a:r>
          </a:p>
          <a:p>
            <a:r>
              <a:rPr lang="en-US" sz="900" i="1" dirty="0">
                <a:solidFill>
                  <a:srgbClr val="58585B"/>
                </a:solidFill>
                <a:latin typeface="Calibri"/>
                <a:cs typeface="Calibri"/>
              </a:rPr>
              <a:t>(The CCA can be contacted at: 800-797-0098, 608-237-4898, or cfcgiving.opm.gov/contact.)</a:t>
            </a:r>
            <a:endParaRPr lang="en-US" sz="900" dirty="0">
              <a:solidFill>
                <a:srgbClr val="58585B"/>
              </a:solidFill>
            </a:endParaRPr>
          </a:p>
        </p:txBody>
      </p:sp>
    </p:spTree>
    <p:extLst>
      <p:ext uri="{BB962C8B-B14F-4D97-AF65-F5344CB8AC3E}">
        <p14:creationId xmlns:p14="http://schemas.microsoft.com/office/powerpoint/2010/main" val="4152859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9AB260-1A62-6F9D-991C-EFF8EAB07FCB}"/>
              </a:ext>
            </a:extLst>
          </p:cNvPr>
          <p:cNvSpPr>
            <a:spLocks noGrp="1"/>
          </p:cNvSpPr>
          <p:nvPr>
            <p:ph type="title"/>
          </p:nvPr>
        </p:nvSpPr>
        <p:spPr>
          <a:xfrm>
            <a:off x="533400" y="492650"/>
            <a:ext cx="8305800" cy="663002"/>
          </a:xfrm>
        </p:spPr>
        <p:txBody>
          <a:bodyPr/>
          <a:lstStyle/>
          <a:p>
            <a:r>
              <a:rPr lang="en-US" dirty="0">
                <a:ea typeface="Open Sans"/>
                <a:cs typeface="Open Sans"/>
              </a:rPr>
              <a:t>YOUR #1 TASK</a:t>
            </a:r>
            <a:endParaRPr lang="en-US" dirty="0"/>
          </a:p>
        </p:txBody>
      </p:sp>
      <p:grpSp>
        <p:nvGrpSpPr>
          <p:cNvPr id="11" name="Group 10" descr="Call out box with red outline and a red circle with white star in the center">
            <a:extLst>
              <a:ext uri="{FF2B5EF4-FFF2-40B4-BE49-F238E27FC236}">
                <a16:creationId xmlns:a16="http://schemas.microsoft.com/office/drawing/2014/main" id="{5108246B-91E9-1800-2F8F-DFCC4CB9EBEF}"/>
              </a:ext>
            </a:extLst>
          </p:cNvPr>
          <p:cNvGrpSpPr/>
          <p:nvPr/>
        </p:nvGrpSpPr>
        <p:grpSpPr>
          <a:xfrm>
            <a:off x="-39975" y="1696716"/>
            <a:ext cx="8625175" cy="4410418"/>
            <a:chOff x="-307726" y="2288100"/>
            <a:chExt cx="6214585" cy="574508"/>
          </a:xfrm>
        </p:grpSpPr>
        <p:sp>
          <p:nvSpPr>
            <p:cNvPr id="13" name="Rectangle: Rounded Corners 12">
              <a:extLst>
                <a:ext uri="{FF2B5EF4-FFF2-40B4-BE49-F238E27FC236}">
                  <a16:creationId xmlns:a16="http://schemas.microsoft.com/office/drawing/2014/main" id="{11BA5B02-9292-881C-D4AD-6733D3A9B983}"/>
                </a:ext>
              </a:extLst>
            </p:cNvPr>
            <p:cNvSpPr/>
            <p:nvPr/>
          </p:nvSpPr>
          <p:spPr>
            <a:xfrm>
              <a:off x="673835" y="2288100"/>
              <a:ext cx="5233024" cy="574508"/>
            </a:xfrm>
            <a:prstGeom prst="roundRect">
              <a:avLst/>
            </a:prstGeom>
            <a:solidFill>
              <a:srgbClr val="FFFFFF"/>
            </a:solidFill>
            <a:ln w="19050">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Badge New with solid fill">
              <a:extLst>
                <a:ext uri="{FF2B5EF4-FFF2-40B4-BE49-F238E27FC236}">
                  <a16:creationId xmlns:a16="http://schemas.microsoft.com/office/drawing/2014/main" id="{06FCE804-3257-2E45-2AF7-25A74903E4CA}"/>
                </a:ext>
              </a:extLst>
            </p:cNvPr>
            <p:cNvPicPr>
              <a:picLocks/>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7726" y="2316631"/>
              <a:ext cx="2964785" cy="536000"/>
            </a:xfrm>
            <a:prstGeom prst="rect">
              <a:avLst/>
            </a:prstGeom>
          </p:spPr>
        </p:pic>
      </p:grpSp>
      <p:sp>
        <p:nvSpPr>
          <p:cNvPr id="15" name="TextBox 14">
            <a:extLst>
              <a:ext uri="{FF2B5EF4-FFF2-40B4-BE49-F238E27FC236}">
                <a16:creationId xmlns:a16="http://schemas.microsoft.com/office/drawing/2014/main" id="{CF1C32CF-38E6-307D-4C45-9F726EEF9B93}"/>
              </a:ext>
            </a:extLst>
          </p:cNvPr>
          <p:cNvSpPr txBox="1"/>
          <p:nvPr/>
        </p:nvSpPr>
        <p:spPr>
          <a:xfrm>
            <a:off x="3727198" y="2035367"/>
            <a:ext cx="4640027" cy="3477875"/>
          </a:xfrm>
          <a:prstGeom prst="rect">
            <a:avLst/>
          </a:prstGeom>
          <a:noFill/>
        </p:spPr>
        <p:txBody>
          <a:bodyPr wrap="square">
            <a:spAutoFit/>
          </a:bodyPr>
          <a:lstStyle/>
          <a:p>
            <a:pPr marL="0" lvl="2" fontAlgn="base">
              <a:spcAft>
                <a:spcPts val="1800"/>
              </a:spcAft>
            </a:pPr>
            <a:r>
              <a:rPr lang="en-US" sz="4400" dirty="0">
                <a:solidFill>
                  <a:schemeClr val="tx1">
                    <a:lumMod val="65000"/>
                    <a:lumOff val="35000"/>
                  </a:schemeClr>
                </a:solidFill>
              </a:rPr>
              <a:t>Your </a:t>
            </a:r>
            <a:r>
              <a:rPr lang="en-US" sz="4400" b="1" dirty="0">
                <a:solidFill>
                  <a:schemeClr val="tx1">
                    <a:lumMod val="65000"/>
                    <a:lumOff val="35000"/>
                  </a:schemeClr>
                </a:solidFill>
              </a:rPr>
              <a:t>#1 task </a:t>
            </a:r>
            <a:r>
              <a:rPr lang="en-US" sz="4400" dirty="0">
                <a:solidFill>
                  <a:schemeClr val="tx1">
                    <a:lumMod val="65000"/>
                    <a:lumOff val="35000"/>
                  </a:schemeClr>
                </a:solidFill>
              </a:rPr>
              <a:t>as a campaign worker is to </a:t>
            </a:r>
            <a:r>
              <a:rPr lang="en-US" sz="4400" b="1" dirty="0">
                <a:solidFill>
                  <a:schemeClr val="tx1">
                    <a:lumMod val="65000"/>
                    <a:lumOff val="35000"/>
                  </a:schemeClr>
                </a:solidFill>
              </a:rPr>
              <a:t>invite all of your colleagues to give through the CFC.</a:t>
            </a:r>
            <a:endParaRPr lang="en-US" sz="4400" b="1" dirty="0">
              <a:solidFill>
                <a:schemeClr val="tx1">
                  <a:lumMod val="65000"/>
                  <a:lumOff val="35000"/>
                </a:schemeClr>
              </a:solidFill>
              <a:cs typeface="Calibri Light"/>
            </a:endParaRPr>
          </a:p>
        </p:txBody>
      </p:sp>
    </p:spTree>
    <p:extLst>
      <p:ext uri="{BB962C8B-B14F-4D97-AF65-F5344CB8AC3E}">
        <p14:creationId xmlns:p14="http://schemas.microsoft.com/office/powerpoint/2010/main" val="2002995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09732-109A-4BB0-BB22-E6E5C1908DB8}"/>
              </a:ext>
            </a:extLst>
          </p:cNvPr>
          <p:cNvSpPr>
            <a:spLocks noGrp="1"/>
          </p:cNvSpPr>
          <p:nvPr>
            <p:ph type="title"/>
          </p:nvPr>
        </p:nvSpPr>
        <p:spPr>
          <a:xfrm>
            <a:off x="533400" y="492650"/>
            <a:ext cx="8305800" cy="663002"/>
          </a:xfrm>
        </p:spPr>
        <p:txBody>
          <a:bodyPr/>
          <a:lstStyle/>
          <a:p>
            <a:r>
              <a:rPr lang="en-US" cap="all" dirty="0"/>
              <a:t>How do keyworkers support this?</a:t>
            </a:r>
          </a:p>
        </p:txBody>
      </p:sp>
      <p:sp>
        <p:nvSpPr>
          <p:cNvPr id="9" name="Arrow: Right 8">
            <a:extLst>
              <a:ext uri="{FF2B5EF4-FFF2-40B4-BE49-F238E27FC236}">
                <a16:creationId xmlns:a16="http://schemas.microsoft.com/office/drawing/2014/main" id="{D3983235-A724-D3EB-4424-5144429D3A76}"/>
              </a:ext>
              <a:ext uri="{C183D7F6-B498-43B3-948B-1728B52AA6E4}">
                <adec:decorative xmlns:adec="http://schemas.microsoft.com/office/drawing/2017/decorative" xmlns="" val="1"/>
              </a:ext>
            </a:extLst>
          </p:cNvPr>
          <p:cNvSpPr/>
          <p:nvPr/>
        </p:nvSpPr>
        <p:spPr>
          <a:xfrm>
            <a:off x="1156334" y="1103041"/>
            <a:ext cx="7059930" cy="4351338"/>
          </a:xfrm>
          <a:prstGeom prst="rightArrow">
            <a:avLst/>
          </a:prstGeom>
          <a:solidFill>
            <a:srgbClr val="F8D0D6"/>
          </a:solidFill>
        </p:spPr>
        <p:style>
          <a:lnRef idx="0">
            <a:schemeClr val="accent6">
              <a:hueOff val="0"/>
              <a:satOff val="0"/>
              <a:lumOff val="0"/>
              <a:alphaOff val="0"/>
            </a:schemeClr>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F7B1BF8C-B17B-121F-E384-8EE23A48481A}"/>
              </a:ext>
            </a:extLst>
          </p:cNvPr>
          <p:cNvSpPr/>
          <p:nvPr/>
        </p:nvSpPr>
        <p:spPr>
          <a:xfrm>
            <a:off x="537050" y="2408442"/>
            <a:ext cx="1595865" cy="1740535"/>
          </a:xfrm>
          <a:custGeom>
            <a:avLst/>
            <a:gdLst>
              <a:gd name="connsiteX0" fmla="*/ 0 w 1595865"/>
              <a:gd name="connsiteY0" fmla="*/ 265983 h 1740535"/>
              <a:gd name="connsiteX1" fmla="*/ 265983 w 1595865"/>
              <a:gd name="connsiteY1" fmla="*/ 0 h 1740535"/>
              <a:gd name="connsiteX2" fmla="*/ 1329882 w 1595865"/>
              <a:gd name="connsiteY2" fmla="*/ 0 h 1740535"/>
              <a:gd name="connsiteX3" fmla="*/ 1595865 w 1595865"/>
              <a:gd name="connsiteY3" fmla="*/ 265983 h 1740535"/>
              <a:gd name="connsiteX4" fmla="*/ 1595865 w 1595865"/>
              <a:gd name="connsiteY4" fmla="*/ 1474552 h 1740535"/>
              <a:gd name="connsiteX5" fmla="*/ 1329882 w 1595865"/>
              <a:gd name="connsiteY5" fmla="*/ 1740535 h 1740535"/>
              <a:gd name="connsiteX6" fmla="*/ 265983 w 1595865"/>
              <a:gd name="connsiteY6" fmla="*/ 1740535 h 1740535"/>
              <a:gd name="connsiteX7" fmla="*/ 0 w 1595865"/>
              <a:gd name="connsiteY7" fmla="*/ 1474552 h 1740535"/>
              <a:gd name="connsiteX8" fmla="*/ 0 w 1595865"/>
              <a:gd name="connsiteY8" fmla="*/ 265983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65" h="1740535">
                <a:moveTo>
                  <a:pt x="0" y="265983"/>
                </a:moveTo>
                <a:cubicBezTo>
                  <a:pt x="0" y="119085"/>
                  <a:pt x="119085" y="0"/>
                  <a:pt x="265983" y="0"/>
                </a:cubicBezTo>
                <a:lnTo>
                  <a:pt x="1329882" y="0"/>
                </a:lnTo>
                <a:cubicBezTo>
                  <a:pt x="1476780" y="0"/>
                  <a:pt x="1595865" y="119085"/>
                  <a:pt x="1595865" y="265983"/>
                </a:cubicBezTo>
                <a:lnTo>
                  <a:pt x="1595865" y="1474552"/>
                </a:lnTo>
                <a:cubicBezTo>
                  <a:pt x="1595865" y="1621450"/>
                  <a:pt x="1476780" y="1740535"/>
                  <a:pt x="1329882" y="1740535"/>
                </a:cubicBezTo>
                <a:lnTo>
                  <a:pt x="265983" y="1740535"/>
                </a:lnTo>
                <a:cubicBezTo>
                  <a:pt x="119085" y="1740535"/>
                  <a:pt x="0" y="1621450"/>
                  <a:pt x="0" y="1474552"/>
                </a:cubicBezTo>
                <a:lnTo>
                  <a:pt x="0" y="265983"/>
                </a:lnTo>
                <a:close/>
              </a:path>
            </a:pathLst>
          </a:custGeom>
          <a:solidFill>
            <a:srgbClr val="AC1A2F"/>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154104" tIns="154104" rIns="154104" bIns="154104" numCol="1" spcCol="1270" anchor="ctr" anchorCtr="0">
            <a:noAutofit/>
          </a:bodyPr>
          <a:lstStyle/>
          <a:p>
            <a:pPr algn="ctr" defTabSz="889000">
              <a:lnSpc>
                <a:spcPct val="90000"/>
              </a:lnSpc>
              <a:spcBef>
                <a:spcPct val="0"/>
              </a:spcBef>
              <a:spcAft>
                <a:spcPct val="35000"/>
              </a:spcAft>
            </a:pPr>
            <a:r>
              <a:rPr lang="en-US" sz="2000" dirty="0"/>
              <a:t>Present the CFC briefing</a:t>
            </a:r>
            <a:endParaRPr lang="en-US" dirty="0"/>
          </a:p>
        </p:txBody>
      </p:sp>
      <p:sp>
        <p:nvSpPr>
          <p:cNvPr id="11" name="Freeform: Shape 10">
            <a:extLst>
              <a:ext uri="{FF2B5EF4-FFF2-40B4-BE49-F238E27FC236}">
                <a16:creationId xmlns:a16="http://schemas.microsoft.com/office/drawing/2014/main" id="{D07B7E6D-93FC-6EB3-F045-3E41EC896372}"/>
              </a:ext>
            </a:extLst>
          </p:cNvPr>
          <p:cNvSpPr/>
          <p:nvPr/>
        </p:nvSpPr>
        <p:spPr>
          <a:xfrm>
            <a:off x="2212708" y="2408442"/>
            <a:ext cx="1595865" cy="1740535"/>
          </a:xfrm>
          <a:custGeom>
            <a:avLst/>
            <a:gdLst>
              <a:gd name="connsiteX0" fmla="*/ 0 w 1595865"/>
              <a:gd name="connsiteY0" fmla="*/ 265983 h 1740535"/>
              <a:gd name="connsiteX1" fmla="*/ 265983 w 1595865"/>
              <a:gd name="connsiteY1" fmla="*/ 0 h 1740535"/>
              <a:gd name="connsiteX2" fmla="*/ 1329882 w 1595865"/>
              <a:gd name="connsiteY2" fmla="*/ 0 h 1740535"/>
              <a:gd name="connsiteX3" fmla="*/ 1595865 w 1595865"/>
              <a:gd name="connsiteY3" fmla="*/ 265983 h 1740535"/>
              <a:gd name="connsiteX4" fmla="*/ 1595865 w 1595865"/>
              <a:gd name="connsiteY4" fmla="*/ 1474552 h 1740535"/>
              <a:gd name="connsiteX5" fmla="*/ 1329882 w 1595865"/>
              <a:gd name="connsiteY5" fmla="*/ 1740535 h 1740535"/>
              <a:gd name="connsiteX6" fmla="*/ 265983 w 1595865"/>
              <a:gd name="connsiteY6" fmla="*/ 1740535 h 1740535"/>
              <a:gd name="connsiteX7" fmla="*/ 0 w 1595865"/>
              <a:gd name="connsiteY7" fmla="*/ 1474552 h 1740535"/>
              <a:gd name="connsiteX8" fmla="*/ 0 w 1595865"/>
              <a:gd name="connsiteY8" fmla="*/ 265983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65" h="1740535">
                <a:moveTo>
                  <a:pt x="0" y="265983"/>
                </a:moveTo>
                <a:cubicBezTo>
                  <a:pt x="0" y="119085"/>
                  <a:pt x="119085" y="0"/>
                  <a:pt x="265983" y="0"/>
                </a:cubicBezTo>
                <a:lnTo>
                  <a:pt x="1329882" y="0"/>
                </a:lnTo>
                <a:cubicBezTo>
                  <a:pt x="1476780" y="0"/>
                  <a:pt x="1595865" y="119085"/>
                  <a:pt x="1595865" y="265983"/>
                </a:cubicBezTo>
                <a:lnTo>
                  <a:pt x="1595865" y="1474552"/>
                </a:lnTo>
                <a:cubicBezTo>
                  <a:pt x="1595865" y="1621450"/>
                  <a:pt x="1476780" y="1740535"/>
                  <a:pt x="1329882" y="1740535"/>
                </a:cubicBezTo>
                <a:lnTo>
                  <a:pt x="265983" y="1740535"/>
                </a:lnTo>
                <a:cubicBezTo>
                  <a:pt x="119085" y="1740535"/>
                  <a:pt x="0" y="1621450"/>
                  <a:pt x="0" y="1474552"/>
                </a:cubicBezTo>
                <a:lnTo>
                  <a:pt x="0" y="265983"/>
                </a:lnTo>
                <a:close/>
              </a:path>
            </a:pathLst>
          </a:custGeom>
          <a:solidFill>
            <a:srgbClr val="AC1A2F"/>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154104" tIns="154104" rIns="154104" bIns="154104" numCol="1" spcCol="1270" anchor="ctr" anchorCtr="0">
            <a:noAutofit/>
          </a:bodyPr>
          <a:lstStyle/>
          <a:p>
            <a:pPr algn="ctr" defTabSz="889000">
              <a:lnSpc>
                <a:spcPct val="90000"/>
              </a:lnSpc>
              <a:spcBef>
                <a:spcPct val="0"/>
              </a:spcBef>
              <a:spcAft>
                <a:spcPct val="35000"/>
              </a:spcAft>
            </a:pPr>
            <a:r>
              <a:rPr lang="en-US" sz="2000" dirty="0"/>
              <a:t>Send weekly emails</a:t>
            </a:r>
            <a:endParaRPr lang="en-US" dirty="0"/>
          </a:p>
        </p:txBody>
      </p:sp>
      <p:sp>
        <p:nvSpPr>
          <p:cNvPr id="12" name="Freeform: Shape 11">
            <a:extLst>
              <a:ext uri="{FF2B5EF4-FFF2-40B4-BE49-F238E27FC236}">
                <a16:creationId xmlns:a16="http://schemas.microsoft.com/office/drawing/2014/main" id="{BAC006C3-05CA-3B05-7218-196283E061DB}"/>
              </a:ext>
            </a:extLst>
          </p:cNvPr>
          <p:cNvSpPr/>
          <p:nvPr/>
        </p:nvSpPr>
        <p:spPr>
          <a:xfrm>
            <a:off x="3888367" y="2408442"/>
            <a:ext cx="1595865" cy="1740535"/>
          </a:xfrm>
          <a:custGeom>
            <a:avLst/>
            <a:gdLst>
              <a:gd name="connsiteX0" fmla="*/ 0 w 1595865"/>
              <a:gd name="connsiteY0" fmla="*/ 265983 h 1740535"/>
              <a:gd name="connsiteX1" fmla="*/ 265983 w 1595865"/>
              <a:gd name="connsiteY1" fmla="*/ 0 h 1740535"/>
              <a:gd name="connsiteX2" fmla="*/ 1329882 w 1595865"/>
              <a:gd name="connsiteY2" fmla="*/ 0 h 1740535"/>
              <a:gd name="connsiteX3" fmla="*/ 1595865 w 1595865"/>
              <a:gd name="connsiteY3" fmla="*/ 265983 h 1740535"/>
              <a:gd name="connsiteX4" fmla="*/ 1595865 w 1595865"/>
              <a:gd name="connsiteY4" fmla="*/ 1474552 h 1740535"/>
              <a:gd name="connsiteX5" fmla="*/ 1329882 w 1595865"/>
              <a:gd name="connsiteY5" fmla="*/ 1740535 h 1740535"/>
              <a:gd name="connsiteX6" fmla="*/ 265983 w 1595865"/>
              <a:gd name="connsiteY6" fmla="*/ 1740535 h 1740535"/>
              <a:gd name="connsiteX7" fmla="*/ 0 w 1595865"/>
              <a:gd name="connsiteY7" fmla="*/ 1474552 h 1740535"/>
              <a:gd name="connsiteX8" fmla="*/ 0 w 1595865"/>
              <a:gd name="connsiteY8" fmla="*/ 265983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65" h="1740535">
                <a:moveTo>
                  <a:pt x="0" y="265983"/>
                </a:moveTo>
                <a:cubicBezTo>
                  <a:pt x="0" y="119085"/>
                  <a:pt x="119085" y="0"/>
                  <a:pt x="265983" y="0"/>
                </a:cubicBezTo>
                <a:lnTo>
                  <a:pt x="1329882" y="0"/>
                </a:lnTo>
                <a:cubicBezTo>
                  <a:pt x="1476780" y="0"/>
                  <a:pt x="1595865" y="119085"/>
                  <a:pt x="1595865" y="265983"/>
                </a:cubicBezTo>
                <a:lnTo>
                  <a:pt x="1595865" y="1474552"/>
                </a:lnTo>
                <a:cubicBezTo>
                  <a:pt x="1595865" y="1621450"/>
                  <a:pt x="1476780" y="1740535"/>
                  <a:pt x="1329882" y="1740535"/>
                </a:cubicBezTo>
                <a:lnTo>
                  <a:pt x="265983" y="1740535"/>
                </a:lnTo>
                <a:cubicBezTo>
                  <a:pt x="119085" y="1740535"/>
                  <a:pt x="0" y="1621450"/>
                  <a:pt x="0" y="1474552"/>
                </a:cubicBezTo>
                <a:lnTo>
                  <a:pt x="0" y="265983"/>
                </a:lnTo>
                <a:close/>
              </a:path>
            </a:pathLst>
          </a:custGeom>
          <a:solidFill>
            <a:srgbClr val="AC1A2F"/>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154104" tIns="154104" rIns="154104" bIns="154104" numCol="1" spcCol="1270" anchor="ctr" anchorCtr="0">
            <a:noAutofit/>
          </a:bodyPr>
          <a:lstStyle/>
          <a:p>
            <a:pPr marL="0" lvl="0" indent="0" algn="ctr" defTabSz="889000">
              <a:lnSpc>
                <a:spcPct val="90000"/>
              </a:lnSpc>
              <a:spcBef>
                <a:spcPct val="0"/>
              </a:spcBef>
              <a:spcAft>
                <a:spcPct val="35000"/>
              </a:spcAft>
              <a:buNone/>
            </a:pPr>
            <a:r>
              <a:rPr lang="en-US" sz="2000" kern="1200" dirty="0"/>
              <a:t>Talk about the CFC</a:t>
            </a:r>
          </a:p>
        </p:txBody>
      </p:sp>
      <p:sp>
        <p:nvSpPr>
          <p:cNvPr id="13" name="Freeform: Shape 12">
            <a:extLst>
              <a:ext uri="{FF2B5EF4-FFF2-40B4-BE49-F238E27FC236}">
                <a16:creationId xmlns:a16="http://schemas.microsoft.com/office/drawing/2014/main" id="{BD2A96CE-35A0-84B8-0546-9CFF1634FA98}"/>
              </a:ext>
            </a:extLst>
          </p:cNvPr>
          <p:cNvSpPr/>
          <p:nvPr/>
        </p:nvSpPr>
        <p:spPr>
          <a:xfrm>
            <a:off x="5564025" y="2408442"/>
            <a:ext cx="1595865" cy="1740535"/>
          </a:xfrm>
          <a:custGeom>
            <a:avLst/>
            <a:gdLst>
              <a:gd name="connsiteX0" fmla="*/ 0 w 1595865"/>
              <a:gd name="connsiteY0" fmla="*/ 265983 h 1740535"/>
              <a:gd name="connsiteX1" fmla="*/ 265983 w 1595865"/>
              <a:gd name="connsiteY1" fmla="*/ 0 h 1740535"/>
              <a:gd name="connsiteX2" fmla="*/ 1329882 w 1595865"/>
              <a:gd name="connsiteY2" fmla="*/ 0 h 1740535"/>
              <a:gd name="connsiteX3" fmla="*/ 1595865 w 1595865"/>
              <a:gd name="connsiteY3" fmla="*/ 265983 h 1740535"/>
              <a:gd name="connsiteX4" fmla="*/ 1595865 w 1595865"/>
              <a:gd name="connsiteY4" fmla="*/ 1474552 h 1740535"/>
              <a:gd name="connsiteX5" fmla="*/ 1329882 w 1595865"/>
              <a:gd name="connsiteY5" fmla="*/ 1740535 h 1740535"/>
              <a:gd name="connsiteX6" fmla="*/ 265983 w 1595865"/>
              <a:gd name="connsiteY6" fmla="*/ 1740535 h 1740535"/>
              <a:gd name="connsiteX7" fmla="*/ 0 w 1595865"/>
              <a:gd name="connsiteY7" fmla="*/ 1474552 h 1740535"/>
              <a:gd name="connsiteX8" fmla="*/ 0 w 1595865"/>
              <a:gd name="connsiteY8" fmla="*/ 265983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65" h="1740535">
                <a:moveTo>
                  <a:pt x="0" y="265983"/>
                </a:moveTo>
                <a:cubicBezTo>
                  <a:pt x="0" y="119085"/>
                  <a:pt x="119085" y="0"/>
                  <a:pt x="265983" y="0"/>
                </a:cubicBezTo>
                <a:lnTo>
                  <a:pt x="1329882" y="0"/>
                </a:lnTo>
                <a:cubicBezTo>
                  <a:pt x="1476780" y="0"/>
                  <a:pt x="1595865" y="119085"/>
                  <a:pt x="1595865" y="265983"/>
                </a:cubicBezTo>
                <a:lnTo>
                  <a:pt x="1595865" y="1474552"/>
                </a:lnTo>
                <a:cubicBezTo>
                  <a:pt x="1595865" y="1621450"/>
                  <a:pt x="1476780" y="1740535"/>
                  <a:pt x="1329882" y="1740535"/>
                </a:cubicBezTo>
                <a:lnTo>
                  <a:pt x="265983" y="1740535"/>
                </a:lnTo>
                <a:cubicBezTo>
                  <a:pt x="119085" y="1740535"/>
                  <a:pt x="0" y="1621450"/>
                  <a:pt x="0" y="1474552"/>
                </a:cubicBezTo>
                <a:lnTo>
                  <a:pt x="0" y="265983"/>
                </a:lnTo>
                <a:close/>
              </a:path>
            </a:pathLst>
          </a:custGeom>
          <a:solidFill>
            <a:srgbClr val="AC1A2F"/>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154104" tIns="154104" rIns="154104" bIns="154104" numCol="1" spcCol="1270" anchor="ctr" anchorCtr="0">
            <a:noAutofit/>
          </a:bodyPr>
          <a:lstStyle/>
          <a:p>
            <a:pPr marL="0" lvl="0" indent="0" algn="ctr" defTabSz="889000">
              <a:lnSpc>
                <a:spcPct val="90000"/>
              </a:lnSpc>
              <a:spcBef>
                <a:spcPct val="0"/>
              </a:spcBef>
              <a:spcAft>
                <a:spcPct val="35000"/>
              </a:spcAft>
              <a:buNone/>
            </a:pPr>
            <a:r>
              <a:rPr lang="en-US" sz="2000" kern="1200" dirty="0"/>
              <a:t>Answer questions</a:t>
            </a:r>
          </a:p>
        </p:txBody>
      </p:sp>
      <p:sp>
        <p:nvSpPr>
          <p:cNvPr id="14" name="Freeform: Shape 13">
            <a:extLst>
              <a:ext uri="{FF2B5EF4-FFF2-40B4-BE49-F238E27FC236}">
                <a16:creationId xmlns:a16="http://schemas.microsoft.com/office/drawing/2014/main" id="{8C1819DA-E887-8A47-0E88-A90AB20BBF81}"/>
              </a:ext>
            </a:extLst>
          </p:cNvPr>
          <p:cNvSpPr/>
          <p:nvPr/>
        </p:nvSpPr>
        <p:spPr>
          <a:xfrm>
            <a:off x="7239684" y="2408442"/>
            <a:ext cx="1595865" cy="1740535"/>
          </a:xfrm>
          <a:custGeom>
            <a:avLst/>
            <a:gdLst>
              <a:gd name="connsiteX0" fmla="*/ 0 w 1595865"/>
              <a:gd name="connsiteY0" fmla="*/ 265983 h 1740535"/>
              <a:gd name="connsiteX1" fmla="*/ 265983 w 1595865"/>
              <a:gd name="connsiteY1" fmla="*/ 0 h 1740535"/>
              <a:gd name="connsiteX2" fmla="*/ 1329882 w 1595865"/>
              <a:gd name="connsiteY2" fmla="*/ 0 h 1740535"/>
              <a:gd name="connsiteX3" fmla="*/ 1595865 w 1595865"/>
              <a:gd name="connsiteY3" fmla="*/ 265983 h 1740535"/>
              <a:gd name="connsiteX4" fmla="*/ 1595865 w 1595865"/>
              <a:gd name="connsiteY4" fmla="*/ 1474552 h 1740535"/>
              <a:gd name="connsiteX5" fmla="*/ 1329882 w 1595865"/>
              <a:gd name="connsiteY5" fmla="*/ 1740535 h 1740535"/>
              <a:gd name="connsiteX6" fmla="*/ 265983 w 1595865"/>
              <a:gd name="connsiteY6" fmla="*/ 1740535 h 1740535"/>
              <a:gd name="connsiteX7" fmla="*/ 0 w 1595865"/>
              <a:gd name="connsiteY7" fmla="*/ 1474552 h 1740535"/>
              <a:gd name="connsiteX8" fmla="*/ 0 w 1595865"/>
              <a:gd name="connsiteY8" fmla="*/ 265983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65" h="1740535">
                <a:moveTo>
                  <a:pt x="0" y="265983"/>
                </a:moveTo>
                <a:cubicBezTo>
                  <a:pt x="0" y="119085"/>
                  <a:pt x="119085" y="0"/>
                  <a:pt x="265983" y="0"/>
                </a:cubicBezTo>
                <a:lnTo>
                  <a:pt x="1329882" y="0"/>
                </a:lnTo>
                <a:cubicBezTo>
                  <a:pt x="1476780" y="0"/>
                  <a:pt x="1595865" y="119085"/>
                  <a:pt x="1595865" y="265983"/>
                </a:cubicBezTo>
                <a:lnTo>
                  <a:pt x="1595865" y="1474552"/>
                </a:lnTo>
                <a:cubicBezTo>
                  <a:pt x="1595865" y="1621450"/>
                  <a:pt x="1476780" y="1740535"/>
                  <a:pt x="1329882" y="1740535"/>
                </a:cubicBezTo>
                <a:lnTo>
                  <a:pt x="265983" y="1740535"/>
                </a:lnTo>
                <a:cubicBezTo>
                  <a:pt x="119085" y="1740535"/>
                  <a:pt x="0" y="1621450"/>
                  <a:pt x="0" y="1474552"/>
                </a:cubicBezTo>
                <a:lnTo>
                  <a:pt x="0" y="265983"/>
                </a:lnTo>
                <a:close/>
              </a:path>
            </a:pathLst>
          </a:custGeom>
          <a:solidFill>
            <a:srgbClr val="AC1A2F"/>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154104" tIns="154104" rIns="154104" bIns="154104" numCol="1" spcCol="1270" anchor="ctr" anchorCtr="0">
            <a:noAutofit/>
          </a:bodyPr>
          <a:lstStyle/>
          <a:p>
            <a:pPr marL="0" lvl="0" indent="0" algn="ctr" defTabSz="889000">
              <a:lnSpc>
                <a:spcPct val="90000"/>
              </a:lnSpc>
              <a:spcBef>
                <a:spcPct val="0"/>
              </a:spcBef>
              <a:spcAft>
                <a:spcPct val="35000"/>
              </a:spcAft>
              <a:buNone/>
            </a:pPr>
            <a:r>
              <a:rPr lang="en-US" sz="2000" kern="1200" dirty="0"/>
              <a:t>Thank your co-workers</a:t>
            </a:r>
          </a:p>
        </p:txBody>
      </p:sp>
      <p:grpSp>
        <p:nvGrpSpPr>
          <p:cNvPr id="2" name="Group 1" descr="Call out box with red outline and star: Don’t forget to follow up with your co-workers about the CFC!">
            <a:extLst>
              <a:ext uri="{FF2B5EF4-FFF2-40B4-BE49-F238E27FC236}">
                <a16:creationId xmlns:a16="http://schemas.microsoft.com/office/drawing/2014/main" id="{1620A3D4-A873-6111-F9CD-1A4DC3FAAB7C}"/>
              </a:ext>
            </a:extLst>
          </p:cNvPr>
          <p:cNvGrpSpPr/>
          <p:nvPr/>
        </p:nvGrpSpPr>
        <p:grpSpPr>
          <a:xfrm>
            <a:off x="859495" y="5550082"/>
            <a:ext cx="7035049" cy="914400"/>
            <a:chOff x="859495" y="5550082"/>
            <a:chExt cx="7035049" cy="914400"/>
          </a:xfrm>
        </p:grpSpPr>
        <p:sp>
          <p:nvSpPr>
            <p:cNvPr id="6" name="Rectangle: Rounded Corners 5" descr="Box with no fill and red outline.">
              <a:extLst>
                <a:ext uri="{FF2B5EF4-FFF2-40B4-BE49-F238E27FC236}">
                  <a16:creationId xmlns:a16="http://schemas.microsoft.com/office/drawing/2014/main" id="{04EB0E2D-BB21-2718-272D-49786A5A82DB}"/>
                </a:ext>
              </a:extLst>
            </p:cNvPr>
            <p:cNvSpPr/>
            <p:nvPr/>
          </p:nvSpPr>
          <p:spPr>
            <a:xfrm>
              <a:off x="1512796" y="5754959"/>
              <a:ext cx="6347008" cy="504647"/>
            </a:xfrm>
            <a:prstGeom prst="roundRect">
              <a:avLst/>
            </a:prstGeom>
            <a:solidFill>
              <a:srgbClr val="FFFFFF"/>
            </a:solidFill>
            <a:ln w="19050">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adge New with solid fill">
              <a:extLst>
                <a:ext uri="{FF2B5EF4-FFF2-40B4-BE49-F238E27FC236}">
                  <a16:creationId xmlns:a16="http://schemas.microsoft.com/office/drawing/2014/main" id="{38CBA20F-A75B-9B3E-ED08-CDAAE5CEABD0}"/>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59495" y="5550082"/>
              <a:ext cx="914400" cy="914400"/>
            </a:xfrm>
            <a:prstGeom prst="rect">
              <a:avLst/>
            </a:prstGeom>
          </p:spPr>
        </p:pic>
        <p:sp>
          <p:nvSpPr>
            <p:cNvPr id="8" name="TextBox 7">
              <a:extLst>
                <a:ext uri="{FF2B5EF4-FFF2-40B4-BE49-F238E27FC236}">
                  <a16:creationId xmlns:a16="http://schemas.microsoft.com/office/drawing/2014/main" id="{1C880C0A-A3BB-742A-5864-AC7F71B31737}"/>
                </a:ext>
              </a:extLst>
            </p:cNvPr>
            <p:cNvSpPr txBox="1"/>
            <p:nvPr/>
          </p:nvSpPr>
          <p:spPr>
            <a:xfrm>
              <a:off x="1547536" y="5814496"/>
              <a:ext cx="6347008" cy="369332"/>
            </a:xfrm>
            <a:prstGeom prst="rect">
              <a:avLst/>
            </a:prstGeom>
            <a:noFill/>
          </p:spPr>
          <p:txBody>
            <a:bodyPr wrap="square">
              <a:spAutoFit/>
            </a:bodyPr>
            <a:lstStyle/>
            <a:p>
              <a:pPr algn="ctr"/>
              <a:r>
                <a:rPr lang="en-US" sz="1800" dirty="0">
                  <a:solidFill>
                    <a:srgbClr val="58585B"/>
                  </a:solidFill>
                </a:rPr>
                <a:t>Don’t forget to keep your leadership informed about the CFC!</a:t>
              </a:r>
            </a:p>
          </p:txBody>
        </p:sp>
      </p:grpSp>
    </p:spTree>
    <p:extLst>
      <p:ext uri="{BB962C8B-B14F-4D97-AF65-F5344CB8AC3E}">
        <p14:creationId xmlns:p14="http://schemas.microsoft.com/office/powerpoint/2010/main" val="3708855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CFC2021">
  <a:themeElements>
    <a:clrScheme name="2021 CFC">
      <a:dk1>
        <a:sysClr val="windowText" lastClr="000000"/>
      </a:dk1>
      <a:lt1>
        <a:srgbClr val="FFFFFF"/>
      </a:lt1>
      <a:dk2>
        <a:srgbClr val="003479"/>
      </a:dk2>
      <a:lt2>
        <a:srgbClr val="FFFFFF"/>
      </a:lt2>
      <a:accent1>
        <a:srgbClr val="003479"/>
      </a:accent1>
      <a:accent2>
        <a:srgbClr val="AC1A2F"/>
      </a:accent2>
      <a:accent3>
        <a:srgbClr val="58595B"/>
      </a:accent3>
      <a:accent4>
        <a:srgbClr val="003479"/>
      </a:accent4>
      <a:accent5>
        <a:srgbClr val="AC1A2F"/>
      </a:accent5>
      <a:accent6>
        <a:srgbClr val="58595B"/>
      </a:accent6>
      <a:hlink>
        <a:srgbClr val="003479"/>
      </a:hlink>
      <a:folHlink>
        <a:srgbClr val="0034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FC PowerPoint Template.potx" id="{0049E4FC-3EC9-43EB-A30B-F903E5405C88}" vid="{CF44BAEE-9F7F-45EE-821C-3359D996F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5D00E07123C4CB9726F71C9D9832D" ma:contentTypeVersion="16" ma:contentTypeDescription="Create a new document." ma:contentTypeScope="" ma:versionID="d2444f083675475227a32338e57c7283">
  <xsd:schema xmlns:xsd="http://www.w3.org/2001/XMLSchema" xmlns:xs="http://www.w3.org/2001/XMLSchema" xmlns:p="http://schemas.microsoft.com/office/2006/metadata/properties" xmlns:ns2="89d82ca0-858d-4636-a21b-636ba3472196" xmlns:ns3="deab88ba-16a6-4027-9999-3aac79529d4e" targetNamespace="http://schemas.microsoft.com/office/2006/metadata/properties" ma:root="true" ma:fieldsID="aea458d569a201302dc4b7aea362dee9" ns2:_="" ns3:_="">
    <xsd:import namespace="89d82ca0-858d-4636-a21b-636ba3472196"/>
    <xsd:import namespace="deab88ba-16a6-4027-9999-3aac79529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82ca0-858d-4636-a21b-636ba3472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cc3a38-7b5e-48d3-9138-173a8d0869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ab88ba-16a6-4027-9999-3aac79529d4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a325b7e-0b80-4a63-8dcf-aa1ee425a6d8}" ma:internalName="TaxCatchAll" ma:showField="CatchAllData" ma:web="deab88ba-16a6-4027-9999-3aac79529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eab88ba-16a6-4027-9999-3aac79529d4e" xsi:nil="true"/>
    <lcf76f155ced4ddcb4097134ff3c332f xmlns="89d82ca0-858d-4636-a21b-636ba34721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2CEE3A-1173-43F3-9234-8822EBF64322}">
  <ds:schemaRefs>
    <ds:schemaRef ds:uri="89d82ca0-858d-4636-a21b-636ba3472196"/>
    <ds:schemaRef ds:uri="deab88ba-16a6-4027-9999-3aac79529d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0C16B5-1C87-4302-85B4-265309B56696}">
  <ds:schemaRefs>
    <ds:schemaRef ds:uri="http://schemas.microsoft.com/sharepoint/v3/contenttype/forms"/>
  </ds:schemaRefs>
</ds:datastoreItem>
</file>

<file path=customXml/itemProps3.xml><?xml version="1.0" encoding="utf-8"?>
<ds:datastoreItem xmlns:ds="http://schemas.openxmlformats.org/officeDocument/2006/customXml" ds:itemID="{C504229F-F099-4DE4-9718-8B0FD33C00BC}">
  <ds:schemaRefs>
    <ds:schemaRef ds:uri="http://purl.org/dc/dcmityp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deab88ba-16a6-4027-9999-3aac79529d4e"/>
    <ds:schemaRef ds:uri="89d82ca0-858d-4636-a21b-636ba34721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2021 CFC PowerPoint Template 4-3</Template>
  <TotalTime>433</TotalTime>
  <Words>7071</Words>
  <Application>Microsoft Office PowerPoint</Application>
  <PresentationFormat>Letter Paper (8.5x11 in)</PresentationFormat>
  <Paragraphs>603</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Open Sans</vt:lpstr>
      <vt:lpstr>Open Sans Regular</vt:lpstr>
      <vt:lpstr>Times New Roman</vt:lpstr>
      <vt:lpstr>Wingdings</vt:lpstr>
      <vt:lpstr>ThemeCFC2021</vt:lpstr>
      <vt:lpstr>2022 Campaign  Worker Training</vt:lpstr>
      <vt:lpstr>Virtual etiquette</vt:lpstr>
      <vt:lpstr>Why the cfc MATTERS...</vt:lpstr>
      <vt:lpstr>THE CFC IMPACT</vt:lpstr>
      <vt:lpstr>AUDIENCE ENGAGEMENT​</vt:lpstr>
      <vt:lpstr>2022 CFC THEME</vt:lpstr>
      <vt:lpstr>Campaign roles</vt:lpstr>
      <vt:lpstr>YOUR #1 TASK</vt:lpstr>
      <vt:lpstr>How do keyworkers support this?</vt:lpstr>
      <vt:lpstr>Campaign Manager/ Coordinators:  Develop a Campaign Plan</vt:lpstr>
      <vt:lpstr>Recruit</vt:lpstr>
      <vt:lpstr>Motivate</vt:lpstr>
      <vt:lpstr>ENGAGE leadership</vt:lpstr>
      <vt:lpstr>Share results</vt:lpstr>
      <vt:lpstr>More ways to support the CFC</vt:lpstr>
      <vt:lpstr>Promote the campaign....IN PERSON</vt:lpstr>
      <vt:lpstr>Promote the campaign....VIRTUALLY</vt:lpstr>
      <vt:lpstr>Host A CFC event</vt:lpstr>
      <vt:lpstr>EVENTS SHOULD ALWAYS...</vt:lpstr>
      <vt:lpstr>EVENTS...HOW TO REQUEST CHARITIES</vt:lpstr>
      <vt:lpstr>Campaign closeout</vt:lpstr>
      <vt:lpstr>WAYS TO GIVE</vt:lpstr>
      <vt:lpstr>ONLINE DONATIONS STEP 1: CLICK DONATE AT GIVECFC.ORG.</vt:lpstr>
      <vt:lpstr>Step 2: CREATE AN ACCOUNT or  LOG IN to your existing account.</vt:lpstr>
      <vt:lpstr>Step 3: COMPLETE or UPDATE your profile.</vt:lpstr>
      <vt:lpstr>Step 4: Search for CHARITIES you want to support.</vt:lpstr>
      <vt:lpstr>Step 5: Make your PLEDGE.</vt:lpstr>
      <vt:lpstr>CFC Giving Mobile App </vt:lpstr>
      <vt:lpstr>Paper PLEDGE Form</vt:lpstr>
      <vt:lpstr>Submit PAPER pledges</vt:lpstr>
      <vt:lpstr>CAMPAIGN WORKER RESOURCES</vt:lpstr>
      <vt:lpstr>CAMPAIGN WORKER GUIDE</vt:lpstr>
      <vt:lpstr>LEARNING MANAGEMENT SYSTEM (LMS)</vt:lpstr>
      <vt:lpstr>CFC BRIEFING</vt:lpstr>
      <vt:lpstr>CAMPAIGN WORKER TOOLKIT</vt:lpstr>
      <vt:lpstr>2022 Cause of the Week</vt:lpstr>
      <vt:lpstr>VIRTUAL CHARITY FAIR</vt:lpstr>
      <vt:lpstr>Website [GiveCFC.org]</vt:lpstr>
      <vt:lpstr>Website [local zone]</vt:lpstr>
      <vt:lpstr>Questions?</vt:lpstr>
      <vt:lpstr>You can be the face of change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Campaign Management Training Presentation</dc:title>
  <dc:subject>2021 Campaign Management Training</dc:subject>
  <dc:creator>Combined Federal Campaign</dc:creator>
  <cp:keywords/>
  <dc:description/>
  <cp:lastModifiedBy>Natalie Jacobsen</cp:lastModifiedBy>
  <cp:revision>5</cp:revision>
  <dcterms:created xsi:type="dcterms:W3CDTF">2020-06-30T21:27:20Z</dcterms:created>
  <dcterms:modified xsi:type="dcterms:W3CDTF">2022-07-14T16:23:35Z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0x010100E235D00E07123C4CB9726F71C9D9832D</vt:lpwstr>
  </property>
  <property fmtid="{D5CDD505-2E9C-101B-9397-08002B2CF9AE}" pid="3" name="MediaServiceImageTags">
    <vt:lpwstr/>
  </property>
</Properties>
</file>